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sldIdLst>
    <p:sldId id="256" r:id="rId5"/>
  </p:sldIdLst>
  <p:sldSz cx="12801600" cy="96012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75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8" d="100"/>
          <a:sy n="48" d="100"/>
        </p:scale>
        <p:origin x="1272"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6808248719130974E-2"/>
          <c:y val="7.7023682368340035E-2"/>
          <c:w val="0.89702185281791191"/>
          <c:h val="0.8372151502486227"/>
        </c:manualLayout>
      </c:layout>
      <c:pieChart>
        <c:varyColors val="1"/>
        <c:ser>
          <c:idx val="0"/>
          <c:order val="0"/>
          <c:tx>
            <c:strRef>
              <c:f>Sheet1!$B$1</c:f>
              <c:strCache>
                <c:ptCount val="1"/>
                <c:pt idx="0">
                  <c:v>Column1</c:v>
                </c:pt>
              </c:strCache>
            </c:strRef>
          </c:tx>
          <c:dPt>
            <c:idx val="0"/>
            <c:bubble3D val="0"/>
            <c:spPr>
              <a:solidFill>
                <a:schemeClr val="accent1"/>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96B4-4F7F-AF7D-5F2BA39AF1F9}"/>
              </c:ext>
            </c:extLst>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2-96B4-4F7F-AF7D-5F2BA39AF1F9}"/>
              </c:ext>
            </c:extLst>
          </c:dPt>
          <c:dPt>
            <c:idx val="2"/>
            <c:bubble3D val="0"/>
            <c:spPr>
              <a:solidFill>
                <a:schemeClr val="accent3"/>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96B4-4F7F-AF7D-5F2BA39AF1F9}"/>
              </c:ext>
            </c:extLst>
          </c:dPt>
          <c:dPt>
            <c:idx val="3"/>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BA7F-43F5-84E7-2BD9B23A15AE}"/>
              </c:ext>
            </c:extLst>
          </c:dPt>
          <c:dPt>
            <c:idx val="4"/>
            <c:bubble3D val="0"/>
            <c:spPr>
              <a:solidFill>
                <a:schemeClr val="accent5"/>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4-96B4-4F7F-AF7D-5F2BA39AF1F9}"/>
              </c:ext>
            </c:extLst>
          </c:dPt>
          <c:dPt>
            <c:idx val="5"/>
            <c:bubble3D val="0"/>
            <c:spPr>
              <a:solidFill>
                <a:schemeClr val="accent6"/>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96B4-4F7F-AF7D-5F2BA39AF1F9}"/>
              </c:ext>
            </c:extLst>
          </c:dPt>
          <c:dPt>
            <c:idx val="6"/>
            <c:bubble3D val="0"/>
            <c:spPr>
              <a:solidFill>
                <a:schemeClr val="accent1">
                  <a:lumMod val="60000"/>
                </a:schemeClr>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8-96B4-4F7F-AF7D-5F2BA39AF1F9}"/>
              </c:ext>
            </c:extLst>
          </c:dPt>
          <c:dLbls>
            <c:dLbl>
              <c:idx val="1"/>
              <c:layout>
                <c:manualLayout>
                  <c:x val="-0.16526113936406911"/>
                  <c:y val="4.2989430276870862E-2"/>
                </c:manualLayout>
              </c:layout>
              <c:dLblPos val="bestFit"/>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6B4-4F7F-AF7D-5F2BA39AF1F9}"/>
                </c:ext>
              </c:extLst>
            </c:dLbl>
            <c:dLbl>
              <c:idx val="2"/>
              <c:layout>
                <c:manualLayout>
                  <c:x val="-0.15026484739273557"/>
                  <c:y val="-0.14971644841833309"/>
                </c:manualLayout>
              </c:layout>
              <c:dLblPos val="bestFit"/>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6B4-4F7F-AF7D-5F2BA39AF1F9}"/>
                </c:ext>
              </c:extLst>
            </c:dLbl>
            <c:dLbl>
              <c:idx val="4"/>
              <c:layout>
                <c:manualLayout>
                  <c:x val="0.1460695721975479"/>
                  <c:y val="-0.15453172566265988"/>
                </c:manualLayout>
              </c:layout>
              <c:dLblPos val="bestFit"/>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6B4-4F7F-AF7D-5F2BA39AF1F9}"/>
                </c:ext>
              </c:extLst>
            </c:dLbl>
            <c:dLbl>
              <c:idx val="5"/>
              <c:layout>
                <c:manualLayout>
                  <c:x val="0.15267531377850596"/>
                  <c:y val="4.2989430276870862E-2"/>
                </c:manualLayout>
              </c:layout>
              <c:dLblPos val="bestFit"/>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6B4-4F7F-AF7D-5F2BA39AF1F9}"/>
                </c:ext>
              </c:extLst>
            </c:dLbl>
            <c:spPr>
              <a:noFill/>
              <a:ln>
                <a:noFill/>
              </a:ln>
              <a:effectLst/>
            </c:spPr>
            <c:txPr>
              <a:bodyPr rot="0" spcFirstLastPara="1" vertOverflow="ellipsis" vert="horz" wrap="square" lIns="38100" tIns="19050" rIns="38100" bIns="19050" anchor="ctr" anchorCtr="1">
                <a:spAutoFit/>
              </a:bodyPr>
              <a:lstStyle/>
              <a:p>
                <a:pPr>
                  <a:defRPr sz="3200" b="1" i="0" u="none" strike="noStrike" kern="1200" baseline="0">
                    <a:solidFill>
                      <a:schemeClr val="lt1"/>
                    </a:solidFill>
                    <a:latin typeface="+mn-lt"/>
                    <a:ea typeface="+mn-ea"/>
                    <a:cs typeface="+mn-cs"/>
                  </a:defRPr>
                </a:pPr>
                <a:endParaRPr lang="en-US"/>
              </a:p>
            </c:txPr>
            <c:dLblPos val="inEnd"/>
            <c:showLegendKey val="0"/>
            <c:showVal val="0"/>
            <c:showCatName val="1"/>
            <c:showSerName val="0"/>
            <c:showPercent val="0"/>
            <c:showBubbleSize val="0"/>
            <c:showLeaderLines val="0"/>
            <c:extLst>
              <c:ext xmlns:c15="http://schemas.microsoft.com/office/drawing/2012/chart" uri="{CE6537A1-D6FC-4f65-9D91-7224C49458BB}"/>
            </c:extLst>
          </c:dLbls>
          <c:cat>
            <c:numRef>
              <c:f>Sheet1!$A$2:$A$8</c:f>
              <c:numCache>
                <c:formatCode>General</c:formatCode>
                <c:ptCount val="7"/>
                <c:pt idx="0">
                  <c:v>1</c:v>
                </c:pt>
                <c:pt idx="1">
                  <c:v>2</c:v>
                </c:pt>
                <c:pt idx="2">
                  <c:v>3</c:v>
                </c:pt>
                <c:pt idx="3">
                  <c:v>4</c:v>
                </c:pt>
                <c:pt idx="4">
                  <c:v>5</c:v>
                </c:pt>
                <c:pt idx="5">
                  <c:v>6</c:v>
                </c:pt>
                <c:pt idx="6">
                  <c:v>7</c:v>
                </c:pt>
              </c:numCache>
            </c:numRef>
          </c:cat>
          <c:val>
            <c:numRef>
              <c:f>Sheet1!$B$2:$B$8</c:f>
              <c:numCache>
                <c:formatCode>General</c:formatCode>
                <c:ptCount val="7"/>
                <c:pt idx="0">
                  <c:v>1</c:v>
                </c:pt>
                <c:pt idx="1">
                  <c:v>1</c:v>
                </c:pt>
                <c:pt idx="2">
                  <c:v>1</c:v>
                </c:pt>
                <c:pt idx="3">
                  <c:v>1</c:v>
                </c:pt>
                <c:pt idx="4">
                  <c:v>1</c:v>
                </c:pt>
                <c:pt idx="5">
                  <c:v>1</c:v>
                </c:pt>
                <c:pt idx="6">
                  <c:v>1</c:v>
                </c:pt>
              </c:numCache>
            </c:numRef>
          </c:val>
          <c:extLst>
            <c:ext xmlns:c16="http://schemas.microsoft.com/office/drawing/2014/chart" uri="{C3380CC4-5D6E-409C-BE32-E72D297353CC}">
              <c16:uniqueId val="{00000000-96B4-4F7F-AF7D-5F2BA39AF1F9}"/>
            </c:ext>
          </c:extLst>
        </c:ser>
        <c:dLbls>
          <c:dLblPos val="bestFit"/>
          <c:showLegendKey val="0"/>
          <c:showVal val="1"/>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lgn="just">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2B8FB9E-7C1A-4735-9D84-8406322A0E7A}" type="datetimeFigureOut">
              <a:rPr lang="en-GB" smtClean="0"/>
              <a:t>03/05/2023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EE6C03A-C4F6-4A21-A323-40F23816D4A3}" type="slidenum">
              <a:rPr lang="en-GB" smtClean="0"/>
              <a:t>‹#›</a:t>
            </a:fld>
            <a:endParaRPr lang="en-GB" dirty="0"/>
          </a:p>
        </p:txBody>
      </p:sp>
    </p:spTree>
    <p:extLst>
      <p:ext uri="{BB962C8B-B14F-4D97-AF65-F5344CB8AC3E}">
        <p14:creationId xmlns:p14="http://schemas.microsoft.com/office/powerpoint/2010/main" val="362880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B8FB9E-7C1A-4735-9D84-8406322A0E7A}" type="datetimeFigureOut">
              <a:rPr lang="en-GB" smtClean="0"/>
              <a:t>03/05/2023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EE6C03A-C4F6-4A21-A323-40F23816D4A3}" type="slidenum">
              <a:rPr lang="en-GB" smtClean="0"/>
              <a:t>‹#›</a:t>
            </a:fld>
            <a:endParaRPr lang="en-GB" dirty="0"/>
          </a:p>
        </p:txBody>
      </p:sp>
    </p:spTree>
    <p:extLst>
      <p:ext uri="{BB962C8B-B14F-4D97-AF65-F5344CB8AC3E}">
        <p14:creationId xmlns:p14="http://schemas.microsoft.com/office/powerpoint/2010/main" val="529859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B8FB9E-7C1A-4735-9D84-8406322A0E7A}" type="datetimeFigureOut">
              <a:rPr lang="en-GB" smtClean="0"/>
              <a:t>03/05/2023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EE6C03A-C4F6-4A21-A323-40F23816D4A3}" type="slidenum">
              <a:rPr lang="en-GB" smtClean="0"/>
              <a:t>‹#›</a:t>
            </a:fld>
            <a:endParaRPr lang="en-GB" dirty="0"/>
          </a:p>
        </p:txBody>
      </p:sp>
    </p:spTree>
    <p:extLst>
      <p:ext uri="{BB962C8B-B14F-4D97-AF65-F5344CB8AC3E}">
        <p14:creationId xmlns:p14="http://schemas.microsoft.com/office/powerpoint/2010/main" val="131886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B8FB9E-7C1A-4735-9D84-8406322A0E7A}" type="datetimeFigureOut">
              <a:rPr lang="en-GB" smtClean="0"/>
              <a:t>03/05/2023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EE6C03A-C4F6-4A21-A323-40F23816D4A3}" type="slidenum">
              <a:rPr lang="en-GB" smtClean="0"/>
              <a:t>‹#›</a:t>
            </a:fld>
            <a:endParaRPr lang="en-GB" dirty="0"/>
          </a:p>
        </p:txBody>
      </p:sp>
    </p:spTree>
    <p:extLst>
      <p:ext uri="{BB962C8B-B14F-4D97-AF65-F5344CB8AC3E}">
        <p14:creationId xmlns:p14="http://schemas.microsoft.com/office/powerpoint/2010/main" val="1739317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B8FB9E-7C1A-4735-9D84-8406322A0E7A}" type="datetimeFigureOut">
              <a:rPr lang="en-GB" smtClean="0"/>
              <a:t>03/05/2023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EE6C03A-C4F6-4A21-A323-40F23816D4A3}" type="slidenum">
              <a:rPr lang="en-GB" smtClean="0"/>
              <a:t>‹#›</a:t>
            </a:fld>
            <a:endParaRPr lang="en-GB" dirty="0"/>
          </a:p>
        </p:txBody>
      </p:sp>
    </p:spTree>
    <p:extLst>
      <p:ext uri="{BB962C8B-B14F-4D97-AF65-F5344CB8AC3E}">
        <p14:creationId xmlns:p14="http://schemas.microsoft.com/office/powerpoint/2010/main" val="895493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2B8FB9E-7C1A-4735-9D84-8406322A0E7A}" type="datetimeFigureOut">
              <a:rPr lang="en-GB" smtClean="0"/>
              <a:t>03/05/2023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EE6C03A-C4F6-4A21-A323-40F23816D4A3}" type="slidenum">
              <a:rPr lang="en-GB" smtClean="0"/>
              <a:t>‹#›</a:t>
            </a:fld>
            <a:endParaRPr lang="en-GB" dirty="0"/>
          </a:p>
        </p:txBody>
      </p:sp>
    </p:spTree>
    <p:extLst>
      <p:ext uri="{BB962C8B-B14F-4D97-AF65-F5344CB8AC3E}">
        <p14:creationId xmlns:p14="http://schemas.microsoft.com/office/powerpoint/2010/main" val="4012798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2B8FB9E-7C1A-4735-9D84-8406322A0E7A}" type="datetimeFigureOut">
              <a:rPr lang="en-GB" smtClean="0"/>
              <a:t>03/05/2023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EE6C03A-C4F6-4A21-A323-40F23816D4A3}" type="slidenum">
              <a:rPr lang="en-GB" smtClean="0"/>
              <a:t>‹#›</a:t>
            </a:fld>
            <a:endParaRPr lang="en-GB" dirty="0"/>
          </a:p>
        </p:txBody>
      </p:sp>
    </p:spTree>
    <p:extLst>
      <p:ext uri="{BB962C8B-B14F-4D97-AF65-F5344CB8AC3E}">
        <p14:creationId xmlns:p14="http://schemas.microsoft.com/office/powerpoint/2010/main" val="3568880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2B8FB9E-7C1A-4735-9D84-8406322A0E7A}" type="datetimeFigureOut">
              <a:rPr lang="en-GB" smtClean="0"/>
              <a:t>03/05/2023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EE6C03A-C4F6-4A21-A323-40F23816D4A3}" type="slidenum">
              <a:rPr lang="en-GB" smtClean="0"/>
              <a:t>‹#›</a:t>
            </a:fld>
            <a:endParaRPr lang="en-GB" dirty="0"/>
          </a:p>
        </p:txBody>
      </p:sp>
    </p:spTree>
    <p:extLst>
      <p:ext uri="{BB962C8B-B14F-4D97-AF65-F5344CB8AC3E}">
        <p14:creationId xmlns:p14="http://schemas.microsoft.com/office/powerpoint/2010/main" val="3509033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B8FB9E-7C1A-4735-9D84-8406322A0E7A}" type="datetimeFigureOut">
              <a:rPr lang="en-GB" smtClean="0"/>
              <a:t>03/05/2023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EE6C03A-C4F6-4A21-A323-40F23816D4A3}" type="slidenum">
              <a:rPr lang="en-GB" smtClean="0"/>
              <a:t>‹#›</a:t>
            </a:fld>
            <a:endParaRPr lang="en-GB" dirty="0"/>
          </a:p>
        </p:txBody>
      </p:sp>
    </p:spTree>
    <p:extLst>
      <p:ext uri="{BB962C8B-B14F-4D97-AF65-F5344CB8AC3E}">
        <p14:creationId xmlns:p14="http://schemas.microsoft.com/office/powerpoint/2010/main" val="734741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52B8FB9E-7C1A-4735-9D84-8406322A0E7A}" type="datetimeFigureOut">
              <a:rPr lang="en-GB" smtClean="0"/>
              <a:t>03/05/2023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EE6C03A-C4F6-4A21-A323-40F23816D4A3}" type="slidenum">
              <a:rPr lang="en-GB" smtClean="0"/>
              <a:t>‹#›</a:t>
            </a:fld>
            <a:endParaRPr lang="en-GB" dirty="0"/>
          </a:p>
        </p:txBody>
      </p:sp>
    </p:spTree>
    <p:extLst>
      <p:ext uri="{BB962C8B-B14F-4D97-AF65-F5344CB8AC3E}">
        <p14:creationId xmlns:p14="http://schemas.microsoft.com/office/powerpoint/2010/main" val="1323626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a:t>Click icon to add picture</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52B8FB9E-7C1A-4735-9D84-8406322A0E7A}" type="datetimeFigureOut">
              <a:rPr lang="en-GB" smtClean="0"/>
              <a:t>03/05/2023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EE6C03A-C4F6-4A21-A323-40F23816D4A3}" type="slidenum">
              <a:rPr lang="en-GB" smtClean="0"/>
              <a:t>‹#›</a:t>
            </a:fld>
            <a:endParaRPr lang="en-GB" dirty="0"/>
          </a:p>
        </p:txBody>
      </p:sp>
    </p:spTree>
    <p:extLst>
      <p:ext uri="{BB962C8B-B14F-4D97-AF65-F5344CB8AC3E}">
        <p14:creationId xmlns:p14="http://schemas.microsoft.com/office/powerpoint/2010/main" val="3906030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52B8FB9E-7C1A-4735-9D84-8406322A0E7A}" type="datetimeFigureOut">
              <a:rPr lang="en-GB" smtClean="0"/>
              <a:t>03/05/2023</a:t>
            </a:fld>
            <a:endParaRPr lang="en-GB" dirty="0"/>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7EE6C03A-C4F6-4A21-A323-40F23816D4A3}" type="slidenum">
              <a:rPr lang="en-GB" smtClean="0"/>
              <a:t>‹#›</a:t>
            </a:fld>
            <a:endParaRPr lang="en-GB" dirty="0"/>
          </a:p>
        </p:txBody>
      </p:sp>
    </p:spTree>
    <p:extLst>
      <p:ext uri="{BB962C8B-B14F-4D97-AF65-F5344CB8AC3E}">
        <p14:creationId xmlns:p14="http://schemas.microsoft.com/office/powerpoint/2010/main" val="178950769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nice.org.uk/guidance/ng108" TargetMode="External"/><Relationship Id="rId3" Type="http://schemas.openxmlformats.org/officeDocument/2006/relationships/hyperlink" Target="https://www.gov.uk/government/publications/mental-capacity-act-code-of-practice" TargetMode="External"/><Relationship Id="rId7" Type="http://schemas.openxmlformats.org/officeDocument/2006/relationships/hyperlink" Target="https://www.scie.org.uk/mca/lps/blogs/what-next-lps" TargetMode="External"/><Relationship Id="rId2" Type="http://schemas.openxmlformats.org/officeDocument/2006/relationships/chart" Target="../charts/chart1.xml"/><Relationship Id="rId1" Type="http://schemas.openxmlformats.org/officeDocument/2006/relationships/slideLayout" Target="../slideLayouts/slideLayout1.xml"/><Relationship Id="rId6" Type="http://schemas.openxmlformats.org/officeDocument/2006/relationships/hyperlink" Target="https://www.39essex.com/sites/default/files/2023-03/Mental%20Capacity%20Guidance%20Note%20Capacity%20Assessment%25" TargetMode="External"/><Relationship Id="rId5" Type="http://schemas.openxmlformats.org/officeDocument/2006/relationships/hyperlink" Target="https://www.39essex.com/sites/default/files/Mental-Capacity-Guidance-Note-Relevant-Information-for-Different-Categories-of-Decision-November-2021.pdf" TargetMode="External"/><Relationship Id="rId4" Type="http://schemas.openxmlformats.org/officeDocument/2006/relationships/hyperlink" Target="https://assets.publishing.service.gov.uk/government/uploads/system/uploads/attachment_data/file/921428/Mental-capacity-act-code-of-practice.pdf" TargetMode="External"/><Relationship Id="rId9"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12DEDA75-DAED-43C8-A57A-0477F92B3A3E}"/>
              </a:ext>
            </a:extLst>
          </p:cNvPr>
          <p:cNvGraphicFramePr/>
          <p:nvPr>
            <p:extLst>
              <p:ext uri="{D42A27DB-BD31-4B8C-83A1-F6EECF244321}">
                <p14:modId xmlns:p14="http://schemas.microsoft.com/office/powerpoint/2010/main" val="781773799"/>
              </p:ext>
            </p:extLst>
          </p:nvPr>
        </p:nvGraphicFramePr>
        <p:xfrm>
          <a:off x="5303780" y="3310364"/>
          <a:ext cx="2713197" cy="2907015"/>
        </p:xfrm>
        <a:graphic>
          <a:graphicData uri="http://schemas.openxmlformats.org/drawingml/2006/chart">
            <c:chart xmlns:c="http://schemas.openxmlformats.org/drawingml/2006/chart" xmlns:r="http://schemas.openxmlformats.org/officeDocument/2006/relationships" r:id="rId2"/>
          </a:graphicData>
        </a:graphic>
      </p:graphicFrame>
      <p:sp>
        <p:nvSpPr>
          <p:cNvPr id="41" name="TextBox 40">
            <a:extLst>
              <a:ext uri="{FF2B5EF4-FFF2-40B4-BE49-F238E27FC236}">
                <a16:creationId xmlns:a16="http://schemas.microsoft.com/office/drawing/2014/main" id="{878E9669-B349-4141-9914-5B7E4905FBD5}"/>
              </a:ext>
            </a:extLst>
          </p:cNvPr>
          <p:cNvSpPr txBox="1"/>
          <p:nvPr/>
        </p:nvSpPr>
        <p:spPr>
          <a:xfrm>
            <a:off x="6079520" y="121938"/>
            <a:ext cx="6310925" cy="2492990"/>
          </a:xfrm>
          <a:prstGeom prst="rect">
            <a:avLst/>
          </a:prstGeom>
          <a:solidFill>
            <a:schemeClr val="accent1">
              <a:lumMod val="20000"/>
              <a:lumOff val="80000"/>
            </a:schemeClr>
          </a:solidFill>
          <a:ln w="41275">
            <a:solidFill>
              <a:schemeClr val="accent1"/>
            </a:solidFill>
          </a:ln>
        </p:spPr>
        <p:txBody>
          <a:bodyPr wrap="square">
            <a:spAutoFit/>
          </a:bodyPr>
          <a:lstStyle/>
          <a:p>
            <a:pPr marL="228592" indent="-228592" algn="ctr">
              <a:buAutoNum type="arabicPeriod"/>
            </a:pPr>
            <a:r>
              <a:rPr lang="en-US" sz="1300" b="1" u="sng" dirty="0"/>
              <a:t>The Mental Capacity Act (MCA) 2005</a:t>
            </a:r>
          </a:p>
          <a:p>
            <a:pPr marL="228592" indent="-228592" algn="ctr">
              <a:buAutoNum type="arabicPeriod"/>
            </a:pPr>
            <a:endParaRPr lang="en-US" sz="1300" b="1" u="sng" dirty="0"/>
          </a:p>
          <a:p>
            <a:pPr marL="285750" indent="-285750">
              <a:buFont typeface="Wingdings" panose="05000000000000000000" pitchFamily="2" charset="2"/>
              <a:buChar char="q"/>
            </a:pPr>
            <a:r>
              <a:rPr lang="en-US" sz="1000" dirty="0"/>
              <a:t>The MCA has been in force since 2007 and applies to anyone aged 16 or over. The primary aim of the MCA is to promote and safeguard decision making within a legal framework.</a:t>
            </a:r>
          </a:p>
          <a:p>
            <a:pPr marL="285750" indent="-285750">
              <a:buFont typeface="Wingdings" panose="05000000000000000000" pitchFamily="2" charset="2"/>
              <a:buChar char="q"/>
            </a:pPr>
            <a:r>
              <a:rPr lang="en-US" sz="1000" dirty="0"/>
              <a:t>The MCA promotes empowerment for people to have control about the decisions that affect them and offers protection for those who may not be able to make their own decisions.</a:t>
            </a:r>
          </a:p>
          <a:p>
            <a:pPr marL="285750" indent="-285750">
              <a:buFont typeface="Wingdings" panose="05000000000000000000" pitchFamily="2" charset="2"/>
              <a:buChar char="q"/>
            </a:pPr>
            <a:r>
              <a:rPr lang="en-US" sz="1000" dirty="0"/>
              <a:t>The MCA builds on respect for Human Rights and is underpinned by a set of 5 Key Principles (see below).</a:t>
            </a:r>
          </a:p>
          <a:p>
            <a:pPr marL="285750" indent="-285750">
              <a:buFont typeface="Wingdings" panose="05000000000000000000" pitchFamily="2" charset="2"/>
              <a:buChar char="q"/>
            </a:pPr>
            <a:r>
              <a:rPr lang="en-US" sz="1000" dirty="0"/>
              <a:t>Everyone working with (or caring for) any person from the age of 16 must comply with the Act and associated Code of Practice. </a:t>
            </a:r>
            <a:r>
              <a:rPr lang="en-US" sz="1000" dirty="0">
                <a:hlinkClick r:id="rId3"/>
              </a:rPr>
              <a:t>Mental Capacity Act Code of Practice - GOV.UK (www.gov.uk)</a:t>
            </a:r>
            <a:endParaRPr lang="en-US" sz="1000" dirty="0"/>
          </a:p>
          <a:p>
            <a:r>
              <a:rPr lang="en-US" sz="1000" b="1" dirty="0"/>
              <a:t>The 5 Key Principles:</a:t>
            </a:r>
          </a:p>
          <a:p>
            <a:pPr marL="171450" indent="-171450">
              <a:buFont typeface="Wingdings" panose="05000000000000000000" pitchFamily="2" charset="2"/>
              <a:buChar char="Ø"/>
            </a:pPr>
            <a:r>
              <a:rPr lang="en-US" sz="1000" dirty="0"/>
              <a:t>    Presumption of capacity – everyone has capacity unless determined otherwise</a:t>
            </a:r>
          </a:p>
          <a:p>
            <a:pPr marL="171450" indent="-171450">
              <a:buFont typeface="Wingdings" panose="05000000000000000000" pitchFamily="2" charset="2"/>
              <a:buChar char="Ø"/>
            </a:pPr>
            <a:r>
              <a:rPr lang="en-US" sz="1000" dirty="0"/>
              <a:t>    Take all practicable steps to support the person to make their own decisions (including relevant information)</a:t>
            </a:r>
          </a:p>
          <a:p>
            <a:pPr marL="171450" indent="-171450">
              <a:buFont typeface="Wingdings" panose="05000000000000000000" pitchFamily="2" charset="2"/>
              <a:buChar char="Ø"/>
            </a:pPr>
            <a:r>
              <a:rPr lang="en-US" sz="1000" dirty="0"/>
              <a:t>    Unwise Decision Making – does not mean a person lacks capacity</a:t>
            </a:r>
          </a:p>
          <a:p>
            <a:pPr marL="171450" indent="-171450">
              <a:buFont typeface="Wingdings" panose="05000000000000000000" pitchFamily="2" charset="2"/>
              <a:buChar char="Ø"/>
            </a:pPr>
            <a:r>
              <a:rPr lang="en-US" sz="1000" dirty="0"/>
              <a:t>    Best Interest Decisions – acting in a person’s best interests when they cannot make the decision themselves</a:t>
            </a:r>
          </a:p>
          <a:p>
            <a:pPr marL="171450" indent="-171450">
              <a:buFont typeface="Wingdings" panose="05000000000000000000" pitchFamily="2" charset="2"/>
              <a:buChar char="Ø"/>
            </a:pPr>
            <a:r>
              <a:rPr lang="en-US" sz="1000" dirty="0"/>
              <a:t>    Less Restrictive Intervention – ensuring best interest decisions are the less restrictive of basic human rights.</a:t>
            </a:r>
          </a:p>
        </p:txBody>
      </p:sp>
      <p:sp>
        <p:nvSpPr>
          <p:cNvPr id="42" name="TextBox 41">
            <a:extLst>
              <a:ext uri="{FF2B5EF4-FFF2-40B4-BE49-F238E27FC236}">
                <a16:creationId xmlns:a16="http://schemas.microsoft.com/office/drawing/2014/main" id="{6B62AFAB-6316-442A-97B9-FC56CF8E7638}"/>
              </a:ext>
            </a:extLst>
          </p:cNvPr>
          <p:cNvSpPr txBox="1"/>
          <p:nvPr/>
        </p:nvSpPr>
        <p:spPr>
          <a:xfrm>
            <a:off x="8064821" y="2697492"/>
            <a:ext cx="4380370" cy="4339650"/>
          </a:xfrm>
          <a:prstGeom prst="rect">
            <a:avLst/>
          </a:prstGeom>
          <a:solidFill>
            <a:schemeClr val="accent2">
              <a:lumMod val="20000"/>
              <a:lumOff val="80000"/>
            </a:schemeClr>
          </a:solidFill>
          <a:ln w="41275">
            <a:solidFill>
              <a:schemeClr val="accent2"/>
            </a:solidFill>
          </a:ln>
        </p:spPr>
        <p:txBody>
          <a:bodyPr wrap="square">
            <a:spAutoFit/>
          </a:bodyPr>
          <a:lstStyle/>
          <a:p>
            <a:pPr algn="ctr"/>
            <a:r>
              <a:rPr lang="en-US" sz="1300" b="1" dirty="0"/>
              <a:t>2. </a:t>
            </a:r>
            <a:r>
              <a:rPr lang="en-US" sz="1300" b="1" u="sng" dirty="0"/>
              <a:t>Assessing Capacity</a:t>
            </a:r>
          </a:p>
          <a:p>
            <a:pPr algn="ctr"/>
            <a:endParaRPr lang="en-US" sz="1300" b="1" u="sng" dirty="0"/>
          </a:p>
          <a:p>
            <a:pPr marL="171450" indent="-171450">
              <a:buFont typeface="Wingdings" panose="05000000000000000000" pitchFamily="2" charset="2"/>
              <a:buChar char="q"/>
            </a:pPr>
            <a:r>
              <a:rPr lang="en-US" sz="1000" dirty="0"/>
              <a:t>The process for assessing a person’s capacity to make a decision is laid out in the Code of Practice, however, a Supreme Court Judgement in 2022 (A LA v JB) has changed the order of the 2-stage test which is now as follows:</a:t>
            </a:r>
          </a:p>
          <a:p>
            <a:pPr marL="171450" indent="-171450">
              <a:buFont typeface="Wingdings" panose="05000000000000000000" pitchFamily="2" charset="2"/>
              <a:buChar char="q"/>
            </a:pPr>
            <a:r>
              <a:rPr lang="en-US" sz="1000" b="1" dirty="0"/>
              <a:t>Stage 1</a:t>
            </a:r>
            <a:r>
              <a:rPr lang="en-US" sz="1000" dirty="0"/>
              <a:t> (functional test) - Can the person:</a:t>
            </a:r>
          </a:p>
          <a:p>
            <a:pPr marL="171450" indent="-171450">
              <a:buFont typeface="Wingdings" panose="05000000000000000000" pitchFamily="2" charset="2"/>
              <a:buChar char="Ø"/>
            </a:pPr>
            <a:r>
              <a:rPr lang="en-US" sz="1000" dirty="0"/>
              <a:t>Understand the relevant information for the decision to be made (using Principle 2)</a:t>
            </a:r>
          </a:p>
          <a:p>
            <a:pPr marL="171450" indent="-171450">
              <a:buFont typeface="Wingdings" panose="05000000000000000000" pitchFamily="2" charset="2"/>
              <a:buChar char="Ø"/>
            </a:pPr>
            <a:r>
              <a:rPr lang="en-US" sz="1000" dirty="0"/>
              <a:t>Retain the information (at least until the end of the test of capacity)</a:t>
            </a:r>
          </a:p>
          <a:p>
            <a:pPr marL="171450" indent="-171450">
              <a:buFont typeface="Wingdings" panose="05000000000000000000" pitchFamily="2" charset="2"/>
              <a:buChar char="Ø"/>
            </a:pPr>
            <a:r>
              <a:rPr lang="en-US" sz="1000" dirty="0"/>
              <a:t>Weigh up the information (consider the pro’s and cons)</a:t>
            </a:r>
          </a:p>
          <a:p>
            <a:pPr marL="171450" indent="-171450">
              <a:buFont typeface="Wingdings" panose="05000000000000000000" pitchFamily="2" charset="2"/>
              <a:buChar char="Ø"/>
            </a:pPr>
            <a:r>
              <a:rPr lang="en-US" sz="1000" dirty="0"/>
              <a:t>Communicate their decision (particularly where the person may have difficulties in this respect)</a:t>
            </a:r>
          </a:p>
          <a:p>
            <a:pPr marL="171450" indent="-171450">
              <a:buFont typeface="Wingdings" panose="05000000000000000000" pitchFamily="2" charset="2"/>
              <a:buChar char="q"/>
            </a:pPr>
            <a:r>
              <a:rPr lang="en-US" sz="1000" b="1" dirty="0"/>
              <a:t>Stage 2</a:t>
            </a:r>
            <a:r>
              <a:rPr lang="en-US" sz="1000" dirty="0"/>
              <a:t> (diagnostic test):</a:t>
            </a:r>
          </a:p>
          <a:p>
            <a:pPr marL="171450" indent="-171450">
              <a:buFont typeface="Wingdings" panose="05000000000000000000" pitchFamily="2" charset="2"/>
              <a:buChar char="Ø"/>
            </a:pPr>
            <a:r>
              <a:rPr lang="en-US" sz="1000" dirty="0"/>
              <a:t>Does the person have an impairment/disturbance in the functioning of the mind/brain? (Permanent or temporary including substance misuse)</a:t>
            </a:r>
          </a:p>
          <a:p>
            <a:pPr marL="171450" indent="-171450">
              <a:buFont typeface="Wingdings" panose="05000000000000000000" pitchFamily="2" charset="2"/>
              <a:buChar char="q"/>
            </a:pPr>
            <a:r>
              <a:rPr lang="en-US" sz="1000" dirty="0"/>
              <a:t>More recent Case Law (North Bristol NHS Trust v R 2023) draws on the four questions identified in the Supreme Court Judgement that need to be answered when deciding whether someone has capacity:</a:t>
            </a:r>
          </a:p>
          <a:p>
            <a:pPr marL="228600" indent="-228600">
              <a:buAutoNum type="arabicPeriod"/>
            </a:pPr>
            <a:r>
              <a:rPr lang="en-US" sz="1000" dirty="0"/>
              <a:t>What is the ‘matter’ (what is the decision that P has to make?)</a:t>
            </a:r>
          </a:p>
          <a:p>
            <a:pPr marL="228600" indent="-228600">
              <a:buAutoNum type="arabicPeriod"/>
            </a:pPr>
            <a:r>
              <a:rPr lang="en-US" sz="1000" dirty="0"/>
              <a:t>What is the information relevant to that decision? (See Sec: 3)</a:t>
            </a:r>
          </a:p>
          <a:p>
            <a:pPr marL="228600" indent="-228600">
              <a:buAutoNum type="arabicPeriod"/>
            </a:pPr>
            <a:r>
              <a:rPr lang="en-US" sz="1000" dirty="0"/>
              <a:t>Is P unable to make a decision on the ‘matter’? (Stage 2 Functional Test)</a:t>
            </a:r>
          </a:p>
          <a:p>
            <a:pPr marL="228600" indent="-228600">
              <a:buAutoNum type="arabicPeriod"/>
            </a:pPr>
            <a:r>
              <a:rPr lang="en-US" sz="1000" dirty="0"/>
              <a:t>If P is unable to make a decision on the matter, is that inability caused by a disturbance in the functioning of the mind or brain? (Causative nexus)</a:t>
            </a:r>
          </a:p>
          <a:p>
            <a:r>
              <a:rPr lang="en-US" sz="1000" dirty="0"/>
              <a:t>NB: Diagnosis is not required.  </a:t>
            </a:r>
            <a:r>
              <a:rPr lang="en-US" sz="1000" dirty="0" err="1"/>
              <a:t>Mr</a:t>
            </a:r>
            <a:r>
              <a:rPr lang="en-US" sz="1000" dirty="0"/>
              <a:t> Justice MacDonald confirmed that the wording of Section 2 (1) itself does not require a formal diagnosis.</a:t>
            </a:r>
          </a:p>
          <a:p>
            <a:r>
              <a:rPr lang="en-US" sz="1000" dirty="0"/>
              <a:t>See Sec. 7 Guidance for Carrying Out and Recording Capacity Assessments</a:t>
            </a:r>
          </a:p>
        </p:txBody>
      </p:sp>
      <p:sp>
        <p:nvSpPr>
          <p:cNvPr id="43" name="TextBox 42">
            <a:extLst>
              <a:ext uri="{FF2B5EF4-FFF2-40B4-BE49-F238E27FC236}">
                <a16:creationId xmlns:a16="http://schemas.microsoft.com/office/drawing/2014/main" id="{58628DAC-B4AB-4AC9-A016-69B74E83CCCD}"/>
              </a:ext>
            </a:extLst>
          </p:cNvPr>
          <p:cNvSpPr txBox="1"/>
          <p:nvPr/>
        </p:nvSpPr>
        <p:spPr>
          <a:xfrm>
            <a:off x="8064821" y="7119706"/>
            <a:ext cx="4325624" cy="2446824"/>
          </a:xfrm>
          <a:prstGeom prst="rect">
            <a:avLst/>
          </a:prstGeom>
          <a:solidFill>
            <a:schemeClr val="accent3">
              <a:lumMod val="20000"/>
              <a:lumOff val="80000"/>
            </a:schemeClr>
          </a:solidFill>
          <a:ln w="41275">
            <a:solidFill>
              <a:schemeClr val="accent3"/>
            </a:solidFill>
          </a:ln>
        </p:spPr>
        <p:txBody>
          <a:bodyPr wrap="square">
            <a:spAutoFit/>
          </a:bodyPr>
          <a:lstStyle/>
          <a:p>
            <a:pPr algn="ctr"/>
            <a:r>
              <a:rPr lang="en-US" sz="1300" b="1" dirty="0"/>
              <a:t>3. </a:t>
            </a:r>
            <a:r>
              <a:rPr lang="en-US" sz="1300" b="1" u="sng" dirty="0"/>
              <a:t>Relevant Information</a:t>
            </a:r>
            <a:endParaRPr lang="en-US" sz="1300" b="1" dirty="0"/>
          </a:p>
          <a:p>
            <a:pPr marL="171450" indent="-171450">
              <a:buFont typeface="Wingdings" panose="05000000000000000000" pitchFamily="2" charset="2"/>
              <a:buChar char="q"/>
            </a:pPr>
            <a:r>
              <a:rPr lang="en-US" sz="1000" dirty="0"/>
              <a:t>In determining whether a person can understand the relevant information in relation to the decision, assessors need to ensure that the matter/decision is correctly formulated. </a:t>
            </a:r>
          </a:p>
          <a:p>
            <a:pPr marL="171450" indent="-171450">
              <a:buFont typeface="Wingdings" panose="05000000000000000000" pitchFamily="2" charset="2"/>
              <a:buChar char="q"/>
            </a:pPr>
            <a:r>
              <a:rPr lang="en-US" sz="1000" dirty="0"/>
              <a:t>In North Bristol NHS Trust v R (2023), the Judge stated that the minimum information required in which the capacity decision is recorded should be “ </a:t>
            </a:r>
            <a:r>
              <a:rPr lang="en-US" sz="1000" i="1" dirty="0"/>
              <a:t>a careful and succinct account of the formulation of the matter to be decided and the formulation of the relevant information in respect of the matter, together with a careful and concise account of how the relevant information was conveyed and with what result.”</a:t>
            </a:r>
          </a:p>
          <a:p>
            <a:r>
              <a:rPr lang="en-US" sz="1000" dirty="0"/>
              <a:t>Assessors should be able to evidence the relevant information in their assessments and what practicable steps they took to support the person to understand it (Principle 2).</a:t>
            </a:r>
          </a:p>
          <a:p>
            <a:r>
              <a:rPr lang="en-US" sz="1000" dirty="0"/>
              <a:t>See Sec. 7 for Case Law Guidance on the relevant information to be considered for a range of social care decisions (39 Essex Chambers)</a:t>
            </a:r>
          </a:p>
        </p:txBody>
      </p:sp>
      <p:sp>
        <p:nvSpPr>
          <p:cNvPr id="44" name="TextBox 43">
            <a:extLst>
              <a:ext uri="{FF2B5EF4-FFF2-40B4-BE49-F238E27FC236}">
                <a16:creationId xmlns:a16="http://schemas.microsoft.com/office/drawing/2014/main" id="{1EB020E7-CC38-4002-9B2A-428B8D14C4CC}"/>
              </a:ext>
            </a:extLst>
          </p:cNvPr>
          <p:cNvSpPr txBox="1"/>
          <p:nvPr/>
        </p:nvSpPr>
        <p:spPr>
          <a:xfrm>
            <a:off x="4056185" y="6130163"/>
            <a:ext cx="3912948" cy="3416320"/>
          </a:xfrm>
          <a:prstGeom prst="rect">
            <a:avLst/>
          </a:prstGeom>
          <a:solidFill>
            <a:schemeClr val="accent4">
              <a:lumMod val="20000"/>
              <a:lumOff val="80000"/>
            </a:schemeClr>
          </a:solidFill>
          <a:ln w="41275">
            <a:solidFill>
              <a:schemeClr val="accent4"/>
            </a:solidFill>
          </a:ln>
        </p:spPr>
        <p:txBody>
          <a:bodyPr wrap="square">
            <a:spAutoFit/>
          </a:bodyPr>
          <a:lstStyle/>
          <a:p>
            <a:pPr algn="ctr"/>
            <a:r>
              <a:rPr lang="en-US" sz="1300" b="1" dirty="0"/>
              <a:t>4. </a:t>
            </a:r>
            <a:r>
              <a:rPr lang="en-US" sz="1300" b="1" u="sng" dirty="0"/>
              <a:t>Best Interest Decisions</a:t>
            </a:r>
          </a:p>
          <a:p>
            <a:pPr algn="ctr"/>
            <a:endParaRPr lang="en-US" sz="1300" b="1" u="sng" dirty="0"/>
          </a:p>
          <a:p>
            <a:pPr marL="171450" indent="-171450">
              <a:buFont typeface="Wingdings" panose="05000000000000000000" pitchFamily="2" charset="2"/>
              <a:buChar char="q"/>
            </a:pPr>
            <a:r>
              <a:rPr lang="en-US" sz="1000" dirty="0"/>
              <a:t>Best Interest Decisions should only be made  when a person has been assessed as lacking capacity and this is due to an impairment/disturbance of mind/brain function.</a:t>
            </a:r>
          </a:p>
          <a:p>
            <a:pPr marL="171450" indent="-171450">
              <a:buFont typeface="Wingdings" panose="05000000000000000000" pitchFamily="2" charset="2"/>
              <a:buChar char="q"/>
            </a:pPr>
            <a:r>
              <a:rPr lang="en-US" sz="1000" dirty="0"/>
              <a:t>Before a Best Interest Decision is made consider whether the decision can wait until the person regains capacity (if incapacity is temporary). If the decision is not urgent, we should wait until the person regains capacity to make the decision for themselves.</a:t>
            </a:r>
          </a:p>
          <a:p>
            <a:pPr marL="171450" indent="-171450">
              <a:buFont typeface="Wingdings" panose="05000000000000000000" pitchFamily="2" charset="2"/>
              <a:buChar char="q"/>
            </a:pPr>
            <a:r>
              <a:rPr lang="en-US" sz="1000" dirty="0"/>
              <a:t>We must follow the Best Interest checklist when determining Best Interest Decisions on behalf of the person – see Section 5 of the MCA Code of Practice: </a:t>
            </a:r>
            <a:r>
              <a:rPr lang="en-US" sz="1000" dirty="0">
                <a:hlinkClick r:id="rId4"/>
              </a:rPr>
              <a:t>Mental-capacity-act-code-of-practice.pdf (publishing.service.gov.uk)</a:t>
            </a:r>
            <a:endParaRPr lang="en-US" sz="1000" dirty="0"/>
          </a:p>
          <a:p>
            <a:pPr marL="171450" indent="-171450">
              <a:buFont typeface="Wingdings" panose="05000000000000000000" pitchFamily="2" charset="2"/>
              <a:buChar char="q"/>
            </a:pPr>
            <a:r>
              <a:rPr lang="en-US" sz="1000" dirty="0"/>
              <a:t>Where a Best Interest Decision is made on behalf of a person who lacks capacity, we must ensure the decision reached is the Less Restrictive option (Key Principle 5)</a:t>
            </a:r>
          </a:p>
          <a:p>
            <a:pPr marL="171450" indent="-171450">
              <a:buFont typeface="Wingdings" panose="05000000000000000000" pitchFamily="2" charset="2"/>
              <a:buChar char="q"/>
            </a:pPr>
            <a:r>
              <a:rPr lang="en-US" sz="1000" dirty="0"/>
              <a:t>Where the only option available is likely to deprive a person of their Article 5 Human Right of Liberty then legal safeguards must be applied.  These are known as the Deprivation of Liberty Safeguards (</a:t>
            </a:r>
            <a:r>
              <a:rPr lang="en-US" sz="1000" dirty="0" err="1"/>
              <a:t>DoLS</a:t>
            </a:r>
            <a:r>
              <a:rPr lang="en-US" sz="1000" dirty="0"/>
              <a:t>) see Section 5</a:t>
            </a:r>
          </a:p>
          <a:p>
            <a:endParaRPr lang="en-US" sz="1000" dirty="0"/>
          </a:p>
        </p:txBody>
      </p:sp>
      <p:sp>
        <p:nvSpPr>
          <p:cNvPr id="45" name="TextBox 44">
            <a:extLst>
              <a:ext uri="{FF2B5EF4-FFF2-40B4-BE49-F238E27FC236}">
                <a16:creationId xmlns:a16="http://schemas.microsoft.com/office/drawing/2014/main" id="{C55D31F2-BDE2-4DFB-A41F-11307B86135E}"/>
              </a:ext>
            </a:extLst>
          </p:cNvPr>
          <p:cNvSpPr txBox="1"/>
          <p:nvPr/>
        </p:nvSpPr>
        <p:spPr>
          <a:xfrm>
            <a:off x="151125" y="5347511"/>
            <a:ext cx="3809372" cy="4062651"/>
          </a:xfrm>
          <a:prstGeom prst="rect">
            <a:avLst/>
          </a:prstGeom>
          <a:solidFill>
            <a:schemeClr val="accent5">
              <a:lumMod val="20000"/>
              <a:lumOff val="80000"/>
            </a:schemeClr>
          </a:solidFill>
          <a:ln w="41275">
            <a:solidFill>
              <a:schemeClr val="accent5"/>
            </a:solidFill>
          </a:ln>
        </p:spPr>
        <p:txBody>
          <a:bodyPr wrap="square">
            <a:spAutoFit/>
          </a:bodyPr>
          <a:lstStyle/>
          <a:p>
            <a:pPr algn="ctr"/>
            <a:r>
              <a:rPr lang="en-US" sz="1400" b="1" dirty="0"/>
              <a:t>5. </a:t>
            </a:r>
            <a:r>
              <a:rPr lang="en-US" sz="1400" b="1" u="sng" dirty="0"/>
              <a:t>Deprivation of Liberty Safeguards (</a:t>
            </a:r>
            <a:r>
              <a:rPr lang="en-US" sz="1400" b="1" u="sng" dirty="0" err="1"/>
              <a:t>DoLS</a:t>
            </a:r>
            <a:r>
              <a:rPr lang="en-US" sz="1400" b="1" dirty="0"/>
              <a:t>)</a:t>
            </a:r>
          </a:p>
          <a:p>
            <a:pPr algn="ctr"/>
            <a:endParaRPr lang="en-US" sz="1400" b="1" dirty="0"/>
          </a:p>
          <a:p>
            <a:pPr marL="171450" indent="-171450">
              <a:buFont typeface="Wingdings" panose="05000000000000000000" pitchFamily="2" charset="2"/>
              <a:buChar char="q"/>
            </a:pPr>
            <a:r>
              <a:rPr lang="en-US" sz="1000" dirty="0"/>
              <a:t>The Deprivation of Liberty Safeguards exist to ensure that a person who lacks capacity to make a decision about their care/treatment, is not arbitrarily deprived of their Article 5 Human Right of Liberty.</a:t>
            </a:r>
          </a:p>
          <a:p>
            <a:pPr marL="171450" indent="-171450">
              <a:buFont typeface="Wingdings" panose="05000000000000000000" pitchFamily="2" charset="2"/>
              <a:buChar char="q"/>
            </a:pPr>
            <a:r>
              <a:rPr lang="en-US" sz="1000" dirty="0"/>
              <a:t>A </a:t>
            </a:r>
            <a:r>
              <a:rPr lang="en-US" sz="1000" dirty="0" err="1"/>
              <a:t>DoLS</a:t>
            </a:r>
            <a:r>
              <a:rPr lang="en-US" sz="1000" dirty="0"/>
              <a:t> </a:t>
            </a:r>
            <a:r>
              <a:rPr lang="en-US" sz="1000" dirty="0" err="1"/>
              <a:t>authorisation</a:t>
            </a:r>
            <a:r>
              <a:rPr lang="en-US" sz="1000" dirty="0"/>
              <a:t> should be sought in circumstances where the following criteria is met:</a:t>
            </a:r>
          </a:p>
          <a:p>
            <a:pPr marL="171450" indent="-171450">
              <a:buFont typeface="Wingdings" panose="05000000000000000000" pitchFamily="2" charset="2"/>
              <a:buChar char="Ø"/>
            </a:pPr>
            <a:r>
              <a:rPr lang="en-US" sz="1000" dirty="0"/>
              <a:t>A person lack capacity to consent to the arrangements for care/support/treatment</a:t>
            </a:r>
          </a:p>
          <a:p>
            <a:pPr marL="171450" indent="-171450">
              <a:buFont typeface="Wingdings" panose="05000000000000000000" pitchFamily="2" charset="2"/>
              <a:buChar char="Ø"/>
            </a:pPr>
            <a:r>
              <a:rPr lang="en-US" sz="1000" dirty="0"/>
              <a:t>The arrangements mean they will be under constant supervision and control, and</a:t>
            </a:r>
          </a:p>
          <a:p>
            <a:pPr marL="171450" indent="-171450">
              <a:buFont typeface="Wingdings" panose="05000000000000000000" pitchFamily="2" charset="2"/>
              <a:buChar char="Ø"/>
            </a:pPr>
            <a:r>
              <a:rPr lang="en-US" sz="1000" dirty="0"/>
              <a:t>The person is not free to leave the premises where the arrangements are being made</a:t>
            </a:r>
          </a:p>
          <a:p>
            <a:pPr marL="171450" indent="-171450">
              <a:buFont typeface="Wingdings" panose="05000000000000000000" pitchFamily="2" charset="2"/>
              <a:buChar char="q"/>
            </a:pPr>
            <a:r>
              <a:rPr lang="en-US" sz="1000" dirty="0"/>
              <a:t>The Managing Authority (Hospital/Care Home) would need to apply to the Supervisory Body (Local Authority) for </a:t>
            </a:r>
            <a:r>
              <a:rPr lang="en-US" sz="1000" dirty="0" err="1"/>
              <a:t>authorisation</a:t>
            </a:r>
            <a:r>
              <a:rPr lang="en-US" sz="1000" dirty="0"/>
              <a:t>.</a:t>
            </a:r>
          </a:p>
          <a:p>
            <a:pPr marL="171450" indent="-171450">
              <a:buFont typeface="Wingdings" panose="05000000000000000000" pitchFamily="2" charset="2"/>
              <a:buChar char="q"/>
            </a:pPr>
            <a:r>
              <a:rPr lang="en-US" sz="1000" dirty="0"/>
              <a:t>For deprivations within Independent Supported Living services (ISL’s) and a person’s own home, the authorization would need to be sought from the Court of Protection.</a:t>
            </a:r>
          </a:p>
          <a:p>
            <a:pPr marL="171450" indent="-171450">
              <a:buFont typeface="Wingdings" panose="05000000000000000000" pitchFamily="2" charset="2"/>
              <a:buChar char="q"/>
            </a:pPr>
            <a:r>
              <a:rPr lang="en-US" sz="1000" dirty="0"/>
              <a:t>The </a:t>
            </a:r>
            <a:r>
              <a:rPr lang="en-US" sz="1000" dirty="0" err="1"/>
              <a:t>DoLS</a:t>
            </a:r>
            <a:r>
              <a:rPr lang="en-US" sz="1000" dirty="0"/>
              <a:t> apply to anyone from the age of 18 however, young people between 16 – 18 may also be deprived of their liberty and in these cases authorization would be required from the Court of Protection also.</a:t>
            </a:r>
            <a:endParaRPr lang="en-US" sz="1400" b="1" u="sng" dirty="0"/>
          </a:p>
          <a:p>
            <a:pPr marL="171450" indent="-171450">
              <a:buFont typeface="Wingdings" panose="05000000000000000000" pitchFamily="2" charset="2"/>
              <a:buChar char="q"/>
            </a:pPr>
            <a:r>
              <a:rPr lang="en-US" sz="1000" dirty="0"/>
              <a:t>The current Parliament have decided not to introduce the Liberty Protection Safeguards (LPS) and therefore the </a:t>
            </a:r>
            <a:r>
              <a:rPr lang="en-US" sz="1000" dirty="0" err="1"/>
              <a:t>DoLS</a:t>
            </a:r>
            <a:r>
              <a:rPr lang="en-US" sz="1000" dirty="0"/>
              <a:t> process remains in place.</a:t>
            </a:r>
          </a:p>
        </p:txBody>
      </p:sp>
      <p:sp>
        <p:nvSpPr>
          <p:cNvPr id="46" name="TextBox 45">
            <a:extLst>
              <a:ext uri="{FF2B5EF4-FFF2-40B4-BE49-F238E27FC236}">
                <a16:creationId xmlns:a16="http://schemas.microsoft.com/office/drawing/2014/main" id="{6CE6E84E-93C1-40CE-B6C8-B8A4B15D8B27}"/>
              </a:ext>
            </a:extLst>
          </p:cNvPr>
          <p:cNvSpPr txBox="1"/>
          <p:nvPr/>
        </p:nvSpPr>
        <p:spPr>
          <a:xfrm>
            <a:off x="106136" y="3086316"/>
            <a:ext cx="5075464" cy="2123658"/>
          </a:xfrm>
          <a:prstGeom prst="rect">
            <a:avLst/>
          </a:prstGeom>
          <a:solidFill>
            <a:schemeClr val="accent6">
              <a:lumMod val="20000"/>
              <a:lumOff val="80000"/>
            </a:schemeClr>
          </a:solidFill>
          <a:ln w="41275">
            <a:solidFill>
              <a:schemeClr val="accent6"/>
            </a:solidFill>
          </a:ln>
        </p:spPr>
        <p:txBody>
          <a:bodyPr wrap="square">
            <a:spAutoFit/>
          </a:bodyPr>
          <a:lstStyle/>
          <a:p>
            <a:pPr algn="ctr"/>
            <a:r>
              <a:rPr lang="en-US" sz="1400" b="1" dirty="0"/>
              <a:t>6. </a:t>
            </a:r>
            <a:r>
              <a:rPr lang="en-US" sz="1400" b="1" u="sng" dirty="0"/>
              <a:t>Key Considerations</a:t>
            </a:r>
          </a:p>
          <a:p>
            <a:pPr algn="ctr"/>
            <a:endParaRPr lang="en-US" sz="1400" b="1" u="sng" dirty="0"/>
          </a:p>
          <a:p>
            <a:pPr marL="171450" indent="-171450">
              <a:buFont typeface="Wingdings" panose="05000000000000000000" pitchFamily="2" charset="2"/>
              <a:buChar char="q"/>
            </a:pPr>
            <a:r>
              <a:rPr lang="en-US" sz="1000" dirty="0"/>
              <a:t>The main aim of the MCA (2005) is to empower people to have control over their own health and welfare decisions and, where they cannot, offer safeguards when those decisions need to be made on their behalf.</a:t>
            </a:r>
            <a:r>
              <a:rPr lang="en-US" sz="1400" b="1" u="sng" dirty="0"/>
              <a:t> </a:t>
            </a:r>
          </a:p>
          <a:p>
            <a:pPr marL="171450" indent="-171450">
              <a:buFont typeface="Wingdings" panose="05000000000000000000" pitchFamily="2" charset="2"/>
              <a:buChar char="q"/>
            </a:pPr>
            <a:r>
              <a:rPr lang="en-US" sz="1000" dirty="0"/>
              <a:t>Remember that assessments of capacity are </a:t>
            </a:r>
            <a:r>
              <a:rPr lang="en-US" sz="1000" b="1" dirty="0"/>
              <a:t>TIME</a:t>
            </a:r>
            <a:r>
              <a:rPr lang="en-US" sz="1000" dirty="0"/>
              <a:t> and </a:t>
            </a:r>
            <a:r>
              <a:rPr lang="en-US" sz="1000" b="1" dirty="0"/>
              <a:t>DECISION</a:t>
            </a:r>
            <a:r>
              <a:rPr lang="en-US" sz="1000" dirty="0"/>
              <a:t> specific</a:t>
            </a:r>
          </a:p>
          <a:p>
            <a:pPr marL="171450" indent="-171450">
              <a:buFont typeface="Wingdings" panose="05000000000000000000" pitchFamily="2" charset="2"/>
              <a:buChar char="q"/>
            </a:pPr>
            <a:r>
              <a:rPr lang="en-US" sz="1000" dirty="0"/>
              <a:t>You must have evidence to show why you believe someone lacks capacity and show the steps you have taken to support the person to understand the relevant information.</a:t>
            </a:r>
          </a:p>
          <a:p>
            <a:pPr marL="171450" indent="-171450">
              <a:buFont typeface="Wingdings" panose="05000000000000000000" pitchFamily="2" charset="2"/>
              <a:buChar char="q"/>
            </a:pPr>
            <a:r>
              <a:rPr lang="en-US" sz="1000" dirty="0"/>
              <a:t>In complex situations where capacity has been considered, it should be recorded whether or not a capacity assessment has been carried out.  Where a capacity assessment has not been undertaken in these situations you should record your rationale for that decision. (</a:t>
            </a:r>
            <a:r>
              <a:rPr lang="en-US" sz="1000" i="1" dirty="0"/>
              <a:t>SAR Recommendation: Leanne Patterson, </a:t>
            </a:r>
            <a:r>
              <a:rPr lang="en-US" sz="1000" i="1"/>
              <a:t>Northumberland)</a:t>
            </a:r>
            <a:endParaRPr lang="en-US" sz="1000" i="1" dirty="0"/>
          </a:p>
        </p:txBody>
      </p:sp>
      <p:sp>
        <p:nvSpPr>
          <p:cNvPr id="47" name="TextBox 46">
            <a:extLst>
              <a:ext uri="{FF2B5EF4-FFF2-40B4-BE49-F238E27FC236}">
                <a16:creationId xmlns:a16="http://schemas.microsoft.com/office/drawing/2014/main" id="{6C7C7D84-0585-41F4-B772-84C98B5BEDB3}"/>
              </a:ext>
            </a:extLst>
          </p:cNvPr>
          <p:cNvSpPr txBox="1"/>
          <p:nvPr/>
        </p:nvSpPr>
        <p:spPr>
          <a:xfrm>
            <a:off x="106136" y="153585"/>
            <a:ext cx="5782007" cy="2677656"/>
          </a:xfrm>
          <a:prstGeom prst="rect">
            <a:avLst/>
          </a:prstGeom>
          <a:solidFill>
            <a:schemeClr val="tx2">
              <a:lumMod val="20000"/>
              <a:lumOff val="80000"/>
            </a:schemeClr>
          </a:solidFill>
          <a:ln w="41275">
            <a:solidFill>
              <a:schemeClr val="tx2"/>
            </a:solidFill>
          </a:ln>
        </p:spPr>
        <p:txBody>
          <a:bodyPr wrap="square" lIns="91440" tIns="45720" rIns="91440" bIns="45720" anchor="t">
            <a:spAutoFit/>
          </a:bodyPr>
          <a:lstStyle/>
          <a:p>
            <a:pPr algn="ctr"/>
            <a:r>
              <a:rPr lang="en-US" sz="1400" b="1" dirty="0"/>
              <a:t>7. </a:t>
            </a:r>
            <a:r>
              <a:rPr lang="en-US" sz="1400" b="1" u="sng" dirty="0"/>
              <a:t>Further Information and Resources</a:t>
            </a:r>
          </a:p>
          <a:p>
            <a:pPr algn="ctr"/>
            <a:endParaRPr lang="en-US" sz="1400" b="1" u="sng" dirty="0"/>
          </a:p>
          <a:p>
            <a:pPr marL="171450" indent="-171450">
              <a:buFont typeface="Wingdings" panose="05000000000000000000" pitchFamily="2" charset="2"/>
              <a:buChar char="q"/>
            </a:pPr>
            <a:r>
              <a:rPr lang="en-US" sz="1000" dirty="0"/>
              <a:t>39 Essex Chambers Guidance Note: Relevant Information for Different Categories of Decisions -  </a:t>
            </a:r>
            <a:r>
              <a:rPr lang="en-GB" sz="1000" dirty="0">
                <a:hlinkClick r:id="rId5"/>
              </a:rPr>
              <a:t>Mental-Capacity-Guidance-Note-Relevant-Information-for-Different-Categories-of-Decision-November-2021.pdf (39essex.com)</a:t>
            </a:r>
            <a:r>
              <a:rPr lang="en-US" sz="1000" dirty="0"/>
              <a:t> – </a:t>
            </a:r>
          </a:p>
          <a:p>
            <a:pPr marL="171450" indent="-171450">
              <a:buFont typeface="Wingdings" panose="05000000000000000000" pitchFamily="2" charset="2"/>
              <a:buChar char="q"/>
            </a:pPr>
            <a:endParaRPr lang="en-US" sz="1000" dirty="0"/>
          </a:p>
          <a:p>
            <a:pPr marL="171450" indent="-171450">
              <a:buFont typeface="Wingdings" panose="05000000000000000000" pitchFamily="2" charset="2"/>
              <a:buChar char="q"/>
            </a:pPr>
            <a:r>
              <a:rPr lang="en-US" sz="1000" dirty="0"/>
              <a:t>39 Essex Chambers Guidance Note: Carrying Out and Recording Capacity Assessments - </a:t>
            </a:r>
            <a:r>
              <a:rPr lang="en-US" sz="1000" dirty="0">
                <a:hlinkClick r:id="rId6"/>
              </a:rPr>
              <a:t>https://www.39essex.com/sites/default/files/2023-03/Mental%20Capacity%20Guidance%20Note%20Capacity%20Assessment%</a:t>
            </a:r>
            <a:endParaRPr lang="en-US" sz="1000" dirty="0"/>
          </a:p>
          <a:p>
            <a:pPr marL="171450" indent="-171450">
              <a:buFont typeface="Wingdings" panose="05000000000000000000" pitchFamily="2" charset="2"/>
              <a:buChar char="q"/>
            </a:pPr>
            <a:endParaRPr lang="en-US" sz="1000" dirty="0"/>
          </a:p>
          <a:p>
            <a:pPr marL="171450" indent="-171450">
              <a:buFont typeface="Wingdings" panose="05000000000000000000" pitchFamily="2" charset="2"/>
              <a:buChar char="q"/>
            </a:pPr>
            <a:r>
              <a:rPr lang="en-US" sz="1000" dirty="0"/>
              <a:t>SCIE:  What next for Liberty Protection Safeguards? </a:t>
            </a:r>
            <a:r>
              <a:rPr lang="en-US" sz="1000" dirty="0">
                <a:hlinkClick r:id="rId7"/>
              </a:rPr>
              <a:t>What next for Liberty Protection Safeguards? (scie.org.uk)</a:t>
            </a:r>
            <a:endParaRPr lang="en-US" sz="1000" dirty="0"/>
          </a:p>
          <a:p>
            <a:pPr marL="171450" indent="-171450">
              <a:buFont typeface="Wingdings" panose="05000000000000000000" pitchFamily="2" charset="2"/>
              <a:buChar char="q"/>
            </a:pPr>
            <a:endParaRPr lang="en-US" sz="1000" dirty="0"/>
          </a:p>
          <a:p>
            <a:pPr marL="171450" indent="-171450">
              <a:buFont typeface="Wingdings" panose="05000000000000000000" pitchFamily="2" charset="2"/>
              <a:buChar char="q"/>
            </a:pPr>
            <a:r>
              <a:rPr lang="en-US" sz="1000" dirty="0"/>
              <a:t>NICE Guidance: Decision Making and Mental Capacity - </a:t>
            </a:r>
            <a:r>
              <a:rPr lang="en-US" sz="1000" dirty="0">
                <a:hlinkClick r:id="rId8"/>
              </a:rPr>
              <a:t>Overview | Decision-making and mental capacity | Guidance | NICE</a:t>
            </a:r>
            <a:endParaRPr lang="en-US" sz="1000" dirty="0"/>
          </a:p>
          <a:p>
            <a:endParaRPr lang="en-US" sz="1000" dirty="0"/>
          </a:p>
        </p:txBody>
      </p:sp>
      <p:sp>
        <p:nvSpPr>
          <p:cNvPr id="48" name="Oval 47">
            <a:extLst>
              <a:ext uri="{FF2B5EF4-FFF2-40B4-BE49-F238E27FC236}">
                <a16:creationId xmlns:a16="http://schemas.microsoft.com/office/drawing/2014/main" id="{760174EB-1AA0-4E48-97E8-69D0711A562E}"/>
              </a:ext>
            </a:extLst>
          </p:cNvPr>
          <p:cNvSpPr/>
          <p:nvPr/>
        </p:nvSpPr>
        <p:spPr>
          <a:xfrm>
            <a:off x="5944547" y="4196862"/>
            <a:ext cx="1455199" cy="1237865"/>
          </a:xfrm>
          <a:prstGeom prst="ellipse">
            <a:avLst/>
          </a:prstGeom>
          <a:ln>
            <a:noFill/>
          </a:ln>
          <a:effectLst>
            <a:softEdge rad="127000"/>
          </a:effectLst>
        </p:spPr>
        <p:style>
          <a:lnRef idx="2">
            <a:schemeClr val="accent1"/>
          </a:lnRef>
          <a:fillRef idx="1">
            <a:schemeClr val="lt1"/>
          </a:fillRef>
          <a:effectRef idx="0">
            <a:schemeClr val="accent1"/>
          </a:effectRef>
          <a:fontRef idx="minor">
            <a:schemeClr val="dk1"/>
          </a:fontRef>
        </p:style>
        <p:txBody>
          <a:bodyPr rtlCol="0" anchor="ctr"/>
          <a:lstStyle/>
          <a:p>
            <a:pPr algn="ctr"/>
            <a:r>
              <a:rPr lang="en-GB" sz="1400" b="1" dirty="0">
                <a:solidFill>
                  <a:schemeClr val="tx2"/>
                </a:solidFill>
              </a:rPr>
              <a:t>Mental Capacity Act (2005)</a:t>
            </a:r>
          </a:p>
          <a:p>
            <a:pPr algn="ctr"/>
            <a:r>
              <a:rPr lang="en-GB" sz="1400" b="1" dirty="0">
                <a:solidFill>
                  <a:schemeClr val="tx2"/>
                </a:solidFill>
              </a:rPr>
              <a:t>April 2023 Update</a:t>
            </a:r>
          </a:p>
        </p:txBody>
      </p:sp>
      <p:pic>
        <p:nvPicPr>
          <p:cNvPr id="1026" name="Picture 2">
            <a:extLst>
              <a:ext uri="{FF2B5EF4-FFF2-40B4-BE49-F238E27FC236}">
                <a16:creationId xmlns:a16="http://schemas.microsoft.com/office/drawing/2014/main" id="{BF113502-129A-426C-86B4-97144E19E417}"/>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944547" y="2697492"/>
            <a:ext cx="1737520" cy="7000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0541668"/>
      </p:ext>
    </p:extLst>
  </p:cSld>
  <p:clrMapOvr>
    <a:masterClrMapping/>
  </p:clrMapOvr>
</p:sld>
</file>

<file path=ppt/theme/theme1.xml><?xml version="1.0" encoding="utf-8"?>
<a:theme xmlns:a="http://schemas.openxmlformats.org/drawingml/2006/main" name="Office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65A066650F1274F9BAE123F0A704CB9" ma:contentTypeVersion="10" ma:contentTypeDescription="Create a new document." ma:contentTypeScope="" ma:versionID="1290b309e63caba17d43a47912c42f03">
  <xsd:schema xmlns:xsd="http://www.w3.org/2001/XMLSchema" xmlns:xs="http://www.w3.org/2001/XMLSchema" xmlns:p="http://schemas.microsoft.com/office/2006/metadata/properties" xmlns:ns3="4ffa3d6d-2417-4084-b0ef-75330b29f12a" xmlns:ns4="a4304816-cff7-4a3e-8eaa-1dd2f4b6695b" targetNamespace="http://schemas.microsoft.com/office/2006/metadata/properties" ma:root="true" ma:fieldsID="e30f2070ae2f108f2a99bd7da098ba85" ns3:_="" ns4:_="">
    <xsd:import namespace="4ffa3d6d-2417-4084-b0ef-75330b29f12a"/>
    <xsd:import namespace="a4304816-cff7-4a3e-8eaa-1dd2f4b6695b"/>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GenerationTime" minOccurs="0"/>
                <xsd:element ref="ns4:MediaServiceEventHashCode" minOccurs="0"/>
                <xsd:element ref="ns4:MediaServiceOCR" minOccurs="0"/>
                <xsd:element ref="ns4: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ffa3d6d-2417-4084-b0ef-75330b29f12a"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4304816-cff7-4a3e-8eaa-1dd2f4b6695b"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DateTaken" ma:index="17" nillable="true" ma:displayName="MediaServiceDateTaken" ma:hidden="true" ma:indexed="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6EB5FDE-8083-4CF8-A7A1-87CF2C5750B8}">
  <ds:schemaRefs>
    <ds:schemaRef ds:uri="http://schemas.microsoft.com/sharepoint/v3/contenttype/forms"/>
  </ds:schemaRefs>
</ds:datastoreItem>
</file>

<file path=customXml/itemProps2.xml><?xml version="1.0" encoding="utf-8"?>
<ds:datastoreItem xmlns:ds="http://schemas.openxmlformats.org/officeDocument/2006/customXml" ds:itemID="{109C597E-6F0D-43E5-B17B-37108492FDAB}">
  <ds:schemaRef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4ffa3d6d-2417-4084-b0ef-75330b29f12a"/>
    <ds:schemaRef ds:uri="http://purl.org/dc/terms/"/>
    <ds:schemaRef ds:uri="http://schemas.openxmlformats.org/package/2006/metadata/core-properties"/>
    <ds:schemaRef ds:uri="a4304816-cff7-4a3e-8eaa-1dd2f4b6695b"/>
    <ds:schemaRef ds:uri="http://www.w3.org/XML/1998/namespace"/>
  </ds:schemaRefs>
</ds:datastoreItem>
</file>

<file path=customXml/itemProps3.xml><?xml version="1.0" encoding="utf-8"?>
<ds:datastoreItem xmlns:ds="http://schemas.openxmlformats.org/officeDocument/2006/customXml" ds:itemID="{D9BB5243-1959-4C3F-A345-12A7FBB0066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ffa3d6d-2417-4084-b0ef-75330b29f12a"/>
    <ds:schemaRef ds:uri="a4304816-cff7-4a3e-8eaa-1dd2f4b6695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1243</TotalTime>
  <Words>1372</Words>
  <Application>Microsoft Office PowerPoint</Application>
  <PresentationFormat>A3 Paper (297x420 mm)</PresentationFormat>
  <Paragraphs>73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Wingdings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Saira Park</dc:creator>
  <cp:lastModifiedBy>Karen Wright</cp:lastModifiedBy>
  <cp:revision>53</cp:revision>
  <dcterms:created xsi:type="dcterms:W3CDTF">2022-02-03T18:55:21Z</dcterms:created>
  <dcterms:modified xsi:type="dcterms:W3CDTF">2023-05-03T08:45:03Z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0x010100765A066650F1274F9BAE123F0A704CB9</vt:lpwstr>
  </property>
</Properties>
</file>