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73B28C-058D-BF04-E5B4-EDF240C58D95}" v="326" dt="2022-12-20T12:05:47.141"/>
    <p1510:client id="{5CFBF4CC-FF8E-4C57-8EAD-D564A2D95A5F}" v="3" dt="2022-12-19T16:36:46.3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127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489073591044071E-2"/>
          <c:y val="8.1392424875688651E-2"/>
          <c:w val="0.89702185281791191"/>
          <c:h val="0.8372151502486227"/>
        </c:manualLayout>
      </c:layout>
      <c:pieChart>
        <c:varyColors val="1"/>
        <c:ser>
          <c:idx val="0"/>
          <c:order val="0"/>
          <c:tx>
            <c:strRef>
              <c:f>Sheet1!$B$1</c:f>
              <c:strCache>
                <c:ptCount val="1"/>
                <c:pt idx="0">
                  <c:v>Column1</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96B4-4F7F-AF7D-5F2BA39AF1F9}"/>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96B4-4F7F-AF7D-5F2BA39AF1F9}"/>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96B4-4F7F-AF7D-5F2BA39AF1F9}"/>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BA7F-43F5-84E7-2BD9B23A15AE}"/>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4-96B4-4F7F-AF7D-5F2BA39AF1F9}"/>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96B4-4F7F-AF7D-5F2BA39AF1F9}"/>
              </c:ext>
            </c:extLst>
          </c:dPt>
          <c:dPt>
            <c:idx val="6"/>
            <c:bubble3D val="0"/>
            <c:spPr>
              <a:solidFill>
                <a:schemeClr val="accent1">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8-96B4-4F7F-AF7D-5F2BA39AF1F9}"/>
              </c:ext>
            </c:extLst>
          </c:dPt>
          <c:dLbls>
            <c:dLbl>
              <c:idx val="1"/>
              <c:layout>
                <c:manualLayout>
                  <c:x val="-0.16526113936406911"/>
                  <c:y val="4.2989430276870862E-2"/>
                </c:manualLayout>
              </c:layout>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6B4-4F7F-AF7D-5F2BA39AF1F9}"/>
                </c:ext>
              </c:extLst>
            </c:dLbl>
            <c:dLbl>
              <c:idx val="2"/>
              <c:layout>
                <c:manualLayout>
                  <c:x val="-0.15026484739273557"/>
                  <c:y val="-0.14971644841833309"/>
                </c:manualLayout>
              </c:layout>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6B4-4F7F-AF7D-5F2BA39AF1F9}"/>
                </c:ext>
              </c:extLst>
            </c:dLbl>
            <c:dLbl>
              <c:idx val="4"/>
              <c:layout>
                <c:manualLayout>
                  <c:x val="0.1460695721975479"/>
                  <c:y val="-0.15453172566265988"/>
                </c:manualLayout>
              </c:layout>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6B4-4F7F-AF7D-5F2BA39AF1F9}"/>
                </c:ext>
              </c:extLst>
            </c:dLbl>
            <c:dLbl>
              <c:idx val="5"/>
              <c:layout>
                <c:manualLayout>
                  <c:x val="0.15267531377850596"/>
                  <c:y val="4.2989430276870862E-2"/>
                </c:manualLayout>
              </c:layout>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6B4-4F7F-AF7D-5F2BA39AF1F9}"/>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0"/>
            <c:showBubbleSize val="0"/>
            <c:showLeaderLines val="0"/>
            <c:extLst>
              <c:ext xmlns:c15="http://schemas.microsoft.com/office/drawing/2012/chart" uri="{CE6537A1-D6FC-4f65-9D91-7224C49458BB}"/>
            </c:extLst>
          </c:dLbls>
          <c:cat>
            <c:numRef>
              <c:f>Sheet1!$A$2:$A$8</c:f>
              <c:numCache>
                <c:formatCode>General</c:formatCode>
                <c:ptCount val="7"/>
                <c:pt idx="0">
                  <c:v>1</c:v>
                </c:pt>
                <c:pt idx="1">
                  <c:v>2</c:v>
                </c:pt>
                <c:pt idx="2">
                  <c:v>3</c:v>
                </c:pt>
                <c:pt idx="3">
                  <c:v>4</c:v>
                </c:pt>
                <c:pt idx="4">
                  <c:v>5</c:v>
                </c:pt>
                <c:pt idx="5">
                  <c:v>6</c:v>
                </c:pt>
                <c:pt idx="6">
                  <c:v>7</c:v>
                </c:pt>
              </c:numCache>
            </c:numRef>
          </c:cat>
          <c:val>
            <c:numRef>
              <c:f>Sheet1!$B$2:$B$8</c:f>
              <c:numCache>
                <c:formatCode>General</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0-96B4-4F7F-AF7D-5F2BA39AF1F9}"/>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just">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362880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529859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1318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1739317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89549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4012798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3568880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3509033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73474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1323626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52B8FB9E-7C1A-4735-9D84-8406322A0E7A}" type="datetimeFigureOut">
              <a:rPr lang="en-GB" smtClean="0"/>
              <a:t>18/04/2023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3906030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2B8FB9E-7C1A-4735-9D84-8406322A0E7A}" type="datetimeFigureOut">
              <a:rPr lang="en-GB" smtClean="0"/>
              <a:t>18/04/2023</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EE6C03A-C4F6-4A21-A323-40F23816D4A3}" type="slidenum">
              <a:rPr lang="en-GB" smtClean="0"/>
              <a:t>‹#›</a:t>
            </a:fld>
            <a:endParaRPr lang="en-GB" dirty="0"/>
          </a:p>
        </p:txBody>
      </p:sp>
    </p:spTree>
    <p:extLst>
      <p:ext uri="{BB962C8B-B14F-4D97-AF65-F5344CB8AC3E}">
        <p14:creationId xmlns:p14="http://schemas.microsoft.com/office/powerpoint/2010/main" val="1789507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hildrenssociety.org.uk/sites/default/files/2022-01/Child_Exploitation%20Appropriate_Language_Guide%202022.pdf" TargetMode="External"/><Relationship Id="rId3" Type="http://schemas.openxmlformats.org/officeDocument/2006/relationships/hyperlink" Target="https://developingchild.harvard.edu/resources/what-is-epigenetics-and-how-does-it-relate-to-child-development/" TargetMode="External"/><Relationship Id="rId7" Type="http://schemas.openxmlformats.org/officeDocument/2006/relationships/hyperlink" Target="https://www.gov.uk/government/publications/working-definition-of-trauma-informed-practice/working-definition-of-trauma-informed-practice" TargetMode="Externa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hyperlink" Target="https://adults.ccinform.co.uk/practice-guidance/using-trauma-informed-approaches-to-work-with-adults/?practice_guidance=using-trauma-informed-approaches-to-work-with-adults#038;post_type=practice_guidance&amp;#038;name=using-trauma-informed-approaches-to-work-with-adults" TargetMode="External"/><Relationship Id="rId11" Type="http://schemas.openxmlformats.org/officeDocument/2006/relationships/image" Target="../media/image1.png"/><Relationship Id="rId5" Type="http://schemas.openxmlformats.org/officeDocument/2006/relationships/hyperlink" Target="https://www.youtube.com/watch?v=ilNLIBpoGmo" TargetMode="External"/><Relationship Id="rId10" Type="http://schemas.openxmlformats.org/officeDocument/2006/relationships/hyperlink" Target="https://gbr01.safelinks.protection.outlook.com/?url=https%3A%2F%2Fproceduresonline.com%2Ftrixcms1%2Fmedia%2F12889%2Fgrowing-resilient-children-and-adults-in-northumberland-2.pdf&amp;data=05%7C01%7CLeigh.Waller%40northumberland.gov.uk%7Cc747307f363f40bad71e08db36916409%7Cbb13a9de829042f0a980dc3bdfe70f40%7C0%7C0%7C638163770287804851%7CUnknown%7CTWFpbGZsb3d8eyJWIjoiMC4wLjAwMDAiLCJQIjoiV2luMzIiLCJBTiI6Ik1haWwiLCJXVCI6Mn0%3D%7C3000%7C%7C%7C&amp;sdata=N2bo4raPXIqJS1YXgBPL7mbRhombLXqUoF9dQgMigTw%3D&amp;reserved=0" TargetMode="External"/><Relationship Id="rId4" Type="http://schemas.openxmlformats.org/officeDocument/2006/relationships/hyperlink" Target="https://trauma-informed.ca/wp-content/uploads/2013/10/Trauma-informed_Toolkit.pdf" TargetMode="External"/><Relationship Id="rId9" Type="http://schemas.openxmlformats.org/officeDocument/2006/relationships/hyperlink" Target="https://view.officeapps.live.com/op/view.aspx?src=https%3A%2F%2Fproceduresonline.com%2Ftrixcms2%2Fmedia%2F18254%2Fasc-trauma-informed-learning-framework-4.docx&amp;wdOrigin=BROWSELIN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12DEDA75-DAED-43C8-A57A-0477F92B3A3E}"/>
              </a:ext>
            </a:extLst>
          </p:cNvPr>
          <p:cNvGraphicFramePr/>
          <p:nvPr>
            <p:extLst>
              <p:ext uri="{D42A27DB-BD31-4B8C-83A1-F6EECF244321}">
                <p14:modId xmlns:p14="http://schemas.microsoft.com/office/powerpoint/2010/main" val="686661654"/>
              </p:ext>
            </p:extLst>
          </p:nvPr>
        </p:nvGraphicFramePr>
        <p:xfrm>
          <a:off x="5578249" y="3146381"/>
          <a:ext cx="2713197" cy="2907015"/>
        </p:xfrm>
        <a:graphic>
          <a:graphicData uri="http://schemas.openxmlformats.org/drawingml/2006/chart">
            <c:chart xmlns:c="http://schemas.openxmlformats.org/drawingml/2006/chart" xmlns:r="http://schemas.openxmlformats.org/officeDocument/2006/relationships" r:id="rId2"/>
          </a:graphicData>
        </a:graphic>
      </p:graphicFrame>
      <p:sp>
        <p:nvSpPr>
          <p:cNvPr id="41" name="TextBox 40">
            <a:extLst>
              <a:ext uri="{FF2B5EF4-FFF2-40B4-BE49-F238E27FC236}">
                <a16:creationId xmlns:a16="http://schemas.microsoft.com/office/drawing/2014/main" id="{878E9669-B349-4141-9914-5B7E4905FBD5}"/>
              </a:ext>
            </a:extLst>
          </p:cNvPr>
          <p:cNvSpPr txBox="1"/>
          <p:nvPr/>
        </p:nvSpPr>
        <p:spPr>
          <a:xfrm>
            <a:off x="6400800" y="116483"/>
            <a:ext cx="6310925" cy="2822632"/>
          </a:xfrm>
          <a:prstGeom prst="rect">
            <a:avLst/>
          </a:prstGeom>
          <a:solidFill>
            <a:schemeClr val="accent1">
              <a:lumMod val="20000"/>
              <a:lumOff val="80000"/>
            </a:schemeClr>
          </a:solidFill>
          <a:ln w="41275">
            <a:solidFill>
              <a:schemeClr val="accent1"/>
            </a:solidFill>
          </a:ln>
        </p:spPr>
        <p:txBody>
          <a:bodyPr wrap="square">
            <a:spAutoFit/>
          </a:bodyPr>
          <a:lstStyle/>
          <a:p>
            <a:pPr marL="228592" indent="-228592" algn="ctr">
              <a:buAutoNum type="arabicPeriod"/>
            </a:pPr>
            <a:r>
              <a:rPr lang="en-US" sz="1300" b="1" u="sng" dirty="0"/>
              <a:t>What is Trauma Informed Practice?</a:t>
            </a:r>
          </a:p>
          <a:p>
            <a:pPr algn="ctr"/>
            <a:endParaRPr lang="en-US" sz="1300" b="1" u="sng" dirty="0"/>
          </a:p>
          <a:p>
            <a:pPr marL="171450" indent="-171450">
              <a:lnSpc>
                <a:spcPct val="107000"/>
              </a:lnSpc>
              <a:spcAft>
                <a:spcPts val="800"/>
              </a:spcAft>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There is no common definition of Trauma Informed Practice.  The following has been formulated from several experts in the field and is referred to as a consensus definition:</a:t>
            </a:r>
          </a:p>
          <a:p>
            <a:pPr marL="171450" indent="-171450" algn="ctr">
              <a:lnSpc>
                <a:spcPct val="107000"/>
              </a:lnSpc>
              <a:spcAft>
                <a:spcPts val="800"/>
              </a:spcAft>
              <a:buFont typeface="Wingdings" panose="05000000000000000000" pitchFamily="2" charset="2"/>
              <a:buChar char="q"/>
            </a:pPr>
            <a:r>
              <a:rPr lang="en-GB" sz="900" i="1" dirty="0">
                <a:effectLst/>
                <a:latin typeface="Calibri" panose="020F0502020204030204" pitchFamily="34" charset="0"/>
                <a:ea typeface="Calibri" panose="020F0502020204030204" pitchFamily="34" charset="0"/>
                <a:cs typeface="Times New Roman" panose="02020603050405020304" pitchFamily="18" charset="0"/>
              </a:rPr>
              <a:t>“Trauma-informed care is a strengths based framework that is grounded in an understanding of and responsiveness to the impact of trauma, that emphasises physical, psychological, and emotional safety for both providers and survivors, and that creates opportunities for survivors to rebuild a sense of control and empowerment.”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900" i="1" dirty="0">
                <a:effectLst/>
                <a:latin typeface="Calibri" panose="020F0502020204030204" pitchFamily="34" charset="0"/>
                <a:ea typeface="Calibri" panose="020F0502020204030204" pitchFamily="34" charset="0"/>
                <a:cs typeface="Times New Roman" panose="02020603050405020304" pitchFamily="18" charset="0"/>
              </a:rPr>
              <a:t>(Hopper, </a:t>
            </a:r>
            <a:r>
              <a:rPr lang="en-GB" sz="900" i="1" dirty="0" err="1">
                <a:effectLst/>
                <a:latin typeface="Calibri" panose="020F0502020204030204" pitchFamily="34" charset="0"/>
                <a:ea typeface="Calibri" panose="020F0502020204030204" pitchFamily="34" charset="0"/>
                <a:cs typeface="Times New Roman" panose="02020603050405020304" pitchFamily="18" charset="0"/>
              </a:rPr>
              <a:t>Bassuk</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&amp; Olivet, 2010)</a:t>
            </a:r>
            <a:endParaRPr lang="en-US" sz="1300" b="1" u="sng" dirty="0"/>
          </a:p>
          <a:p>
            <a:pPr marL="171450" indent="-171450">
              <a:lnSpc>
                <a:spcPct val="107000"/>
              </a:lnSpc>
              <a:spcAft>
                <a:spcPts val="800"/>
              </a:spcAft>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Trauma Informed Practice is an approach aimed at ensuring environments and services are welcoming and engaging for </a:t>
            </a:r>
            <a:r>
              <a:rPr lang="en-GB" sz="900" dirty="0">
                <a:latin typeface="Calibri" panose="020F0502020204030204" pitchFamily="34" charset="0"/>
                <a:ea typeface="Calibri" panose="020F0502020204030204" pitchFamily="34" charset="0"/>
                <a:cs typeface="Times New Roman" panose="02020603050405020304" pitchFamily="18" charset="0"/>
              </a:rPr>
              <a:t>individuals</a:t>
            </a:r>
            <a:r>
              <a:rPr lang="en-GB" sz="900" dirty="0">
                <a:effectLst/>
                <a:latin typeface="Calibri" panose="020F0502020204030204" pitchFamily="34" charset="0"/>
                <a:ea typeface="Calibri" panose="020F0502020204030204" pitchFamily="34" charset="0"/>
                <a:cs typeface="Times New Roman" panose="02020603050405020304" pitchFamily="18" charset="0"/>
              </a:rPr>
              <a:t> and staff.  It is based on the growing knowledge about the negative impact trauma can have on a person throughout their life course and recognises that trauma is common in society.  Historically, services have not always responded to trauma in a strengths based and person-centred way, resulting in the re-traumatisation of individuals thus affecting their willingness to participate and engage.</a:t>
            </a:r>
          </a:p>
          <a:p>
            <a:pPr marL="171450" indent="-171450">
              <a:lnSpc>
                <a:spcPct val="107000"/>
              </a:lnSpc>
              <a:spcAft>
                <a:spcPts val="800"/>
              </a:spcAft>
              <a:buFont typeface="Wingdings" panose="05000000000000000000" pitchFamily="2" charset="2"/>
              <a:buChar char="q"/>
            </a:pPr>
            <a:r>
              <a:rPr lang="en-GB" sz="900" dirty="0">
                <a:latin typeface="Calibri" panose="020F0502020204030204" pitchFamily="34" charset="0"/>
                <a:ea typeface="Calibri" panose="020F0502020204030204" pitchFamily="34" charset="0"/>
                <a:cs typeface="Times New Roman" panose="02020603050405020304" pitchFamily="18" charset="0"/>
              </a:rPr>
              <a:t>HM Government has recently (Nov. 22) published its working definition and key principles of Trauma Informed Practice for the Health and Care sector.  (See sec. 7 )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TextBox 41">
            <a:extLst>
              <a:ext uri="{FF2B5EF4-FFF2-40B4-BE49-F238E27FC236}">
                <a16:creationId xmlns:a16="http://schemas.microsoft.com/office/drawing/2014/main" id="{6B62AFAB-6316-442A-97B9-FC56CF8E7638}"/>
              </a:ext>
            </a:extLst>
          </p:cNvPr>
          <p:cNvSpPr txBox="1"/>
          <p:nvPr/>
        </p:nvSpPr>
        <p:spPr>
          <a:xfrm>
            <a:off x="8271198" y="3177386"/>
            <a:ext cx="4380370" cy="1980542"/>
          </a:xfrm>
          <a:prstGeom prst="rect">
            <a:avLst/>
          </a:prstGeom>
          <a:solidFill>
            <a:schemeClr val="accent2">
              <a:lumMod val="20000"/>
              <a:lumOff val="80000"/>
            </a:schemeClr>
          </a:solidFill>
          <a:ln w="41275">
            <a:solidFill>
              <a:schemeClr val="accent2"/>
            </a:solidFill>
          </a:ln>
        </p:spPr>
        <p:txBody>
          <a:bodyPr wrap="square">
            <a:spAutoFit/>
          </a:bodyPr>
          <a:lstStyle/>
          <a:p>
            <a:pPr algn="ctr"/>
            <a:r>
              <a:rPr lang="en-US" sz="1300" b="1" dirty="0"/>
              <a:t>2. </a:t>
            </a:r>
            <a:r>
              <a:rPr lang="en-US" sz="1300" b="1" u="sng" dirty="0"/>
              <a:t>The Principles of Trauma Informed Practice</a:t>
            </a:r>
          </a:p>
          <a:p>
            <a:pPr algn="ctr"/>
            <a:endParaRPr lang="en-US" sz="1300" b="1" u="sng" dirty="0"/>
          </a:p>
          <a:p>
            <a:pPr marL="342900" lvl="0" indent="-342900">
              <a:lnSpc>
                <a:spcPct val="107000"/>
              </a:lnSpc>
              <a:buFont typeface="Symbol" panose="05050102010706020507" pitchFamily="18" charset="2"/>
              <a:buChar char=""/>
            </a:pPr>
            <a:r>
              <a:rPr lang="en-GB" sz="900" b="1" dirty="0">
                <a:effectLst/>
                <a:latin typeface="Calibri" panose="020F0502020204030204" pitchFamily="34" charset="0"/>
                <a:ea typeface="Calibri" panose="020F0502020204030204" pitchFamily="34" charset="0"/>
                <a:cs typeface="Calibri" panose="020F0502020204030204" pitchFamily="34" charset="0"/>
              </a:rPr>
              <a:t>Trauma Awareness: </a:t>
            </a:r>
            <a:r>
              <a:rPr lang="en-GB" sz="900" dirty="0">
                <a:effectLst/>
                <a:latin typeface="Calibri" panose="020F0502020204030204" pitchFamily="34" charset="0"/>
                <a:ea typeface="Calibri" panose="020F0502020204030204" pitchFamily="34" charset="0"/>
                <a:cs typeface="Calibri" panose="020F0502020204030204" pitchFamily="34" charset="0"/>
              </a:rPr>
              <a:t>Those who are trauma informed will understand the prevalence and impact of trauma among individuals and within the workforce.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900" b="1" dirty="0">
                <a:effectLst/>
                <a:latin typeface="Calibri" panose="020F0502020204030204" pitchFamily="34" charset="0"/>
                <a:ea typeface="Calibri" panose="020F0502020204030204" pitchFamily="34" charset="0"/>
                <a:cs typeface="Calibri" panose="020F0502020204030204" pitchFamily="34" charset="0"/>
              </a:rPr>
              <a:t>Safety: </a:t>
            </a:r>
            <a:r>
              <a:rPr lang="en-GB" sz="900" dirty="0">
                <a:effectLst/>
                <a:latin typeface="Calibri" panose="020F0502020204030204" pitchFamily="34" charset="0"/>
                <a:ea typeface="Calibri" panose="020F0502020204030204" pitchFamily="34" charset="0"/>
                <a:cs typeface="Calibri" panose="020F0502020204030204" pitchFamily="34" charset="0"/>
              </a:rPr>
              <a:t>Policy and practice reflect a commitment to provide physical and emotional safety for </a:t>
            </a:r>
            <a:r>
              <a:rPr lang="en-GB" sz="900" dirty="0">
                <a:latin typeface="Calibri" panose="020F0502020204030204" pitchFamily="34" charset="0"/>
                <a:ea typeface="Calibri" panose="020F0502020204030204" pitchFamily="34" charset="0"/>
                <a:cs typeface="Calibri" panose="020F0502020204030204" pitchFamily="34" charset="0"/>
              </a:rPr>
              <a:t>individuals</a:t>
            </a:r>
            <a:r>
              <a:rPr lang="en-GB" sz="900" dirty="0">
                <a:effectLst/>
                <a:latin typeface="Calibri" panose="020F0502020204030204" pitchFamily="34" charset="0"/>
                <a:ea typeface="Calibri" panose="020F0502020204030204" pitchFamily="34" charset="0"/>
                <a:cs typeface="Calibri" panose="020F0502020204030204" pitchFamily="34" charset="0"/>
              </a:rPr>
              <a:t> and staff.</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900" b="1" dirty="0">
                <a:effectLst/>
                <a:latin typeface="Calibri" panose="020F0502020204030204" pitchFamily="34" charset="0"/>
                <a:ea typeface="Calibri" panose="020F0502020204030204" pitchFamily="34" charset="0"/>
                <a:cs typeface="Calibri" panose="020F0502020204030204" pitchFamily="34" charset="0"/>
              </a:rPr>
              <a:t>Choice &amp; Empowerment: </a:t>
            </a:r>
            <a:r>
              <a:rPr lang="en-GB" sz="900" dirty="0">
                <a:effectLst/>
                <a:latin typeface="Calibri" panose="020F0502020204030204" pitchFamily="34" charset="0"/>
                <a:ea typeface="Calibri" panose="020F0502020204030204" pitchFamily="34" charset="0"/>
                <a:cs typeface="Calibri" panose="020F0502020204030204" pitchFamily="34" charset="0"/>
              </a:rPr>
              <a:t>to avoid re-traumatisation and facilitate healing, choice and empowerment are part of trauma informed service delivery.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900" b="1" dirty="0">
                <a:effectLst/>
                <a:latin typeface="Calibri" panose="020F0502020204030204" pitchFamily="34" charset="0"/>
                <a:ea typeface="Calibri" panose="020F0502020204030204" pitchFamily="34" charset="0"/>
                <a:cs typeface="Calibri" panose="020F0502020204030204" pitchFamily="34" charset="0"/>
              </a:rPr>
              <a:t>Strengths based:  </a:t>
            </a:r>
            <a:r>
              <a:rPr lang="en-GB" sz="900" dirty="0">
                <a:effectLst/>
                <a:latin typeface="Calibri" panose="020F0502020204030204" pitchFamily="34" charset="0"/>
                <a:ea typeface="Calibri" panose="020F0502020204030204" pitchFamily="34" charset="0"/>
                <a:cs typeface="Calibri" panose="020F0502020204030204" pitchFamily="34" charset="0"/>
              </a:rPr>
              <a:t>With a focus on strength and resilience, </a:t>
            </a:r>
            <a:r>
              <a:rPr lang="en-GB" sz="900" dirty="0">
                <a:latin typeface="Calibri" panose="020F0502020204030204" pitchFamily="34" charset="0"/>
                <a:ea typeface="Calibri" panose="020F0502020204030204" pitchFamily="34" charset="0"/>
                <a:cs typeface="Calibri" panose="020F0502020204030204" pitchFamily="34" charset="0"/>
              </a:rPr>
              <a:t>individuals</a:t>
            </a:r>
            <a:r>
              <a:rPr lang="en-GB" sz="900" dirty="0">
                <a:effectLst/>
                <a:latin typeface="Calibri" panose="020F0502020204030204" pitchFamily="34" charset="0"/>
                <a:ea typeface="Calibri" panose="020F0502020204030204" pitchFamily="34" charset="0"/>
                <a:cs typeface="Calibri" panose="020F0502020204030204" pitchFamily="34" charset="0"/>
              </a:rPr>
              <a:t> and staff build skills that will help them move in a positive direction.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300" dirty="0"/>
          </a:p>
        </p:txBody>
      </p:sp>
      <p:sp>
        <p:nvSpPr>
          <p:cNvPr id="43" name="TextBox 42">
            <a:extLst>
              <a:ext uri="{FF2B5EF4-FFF2-40B4-BE49-F238E27FC236}">
                <a16:creationId xmlns:a16="http://schemas.microsoft.com/office/drawing/2014/main" id="{58628DAC-B4AB-4AC9-A016-69B74E83CCCD}"/>
              </a:ext>
            </a:extLst>
          </p:cNvPr>
          <p:cNvSpPr txBox="1"/>
          <p:nvPr/>
        </p:nvSpPr>
        <p:spPr>
          <a:xfrm>
            <a:off x="10306553" y="5319736"/>
            <a:ext cx="2345015" cy="3982757"/>
          </a:xfrm>
          <a:prstGeom prst="rect">
            <a:avLst/>
          </a:prstGeom>
          <a:solidFill>
            <a:schemeClr val="accent3">
              <a:lumMod val="20000"/>
              <a:lumOff val="80000"/>
            </a:schemeClr>
          </a:solidFill>
          <a:ln w="41275">
            <a:solidFill>
              <a:schemeClr val="accent3"/>
            </a:solidFill>
          </a:ln>
        </p:spPr>
        <p:txBody>
          <a:bodyPr wrap="square">
            <a:spAutoFit/>
          </a:bodyPr>
          <a:lstStyle/>
          <a:p>
            <a:pPr algn="ctr"/>
            <a:r>
              <a:rPr lang="en-US" sz="1300" b="1" dirty="0"/>
              <a:t>3. </a:t>
            </a:r>
            <a:r>
              <a:rPr lang="en-US" sz="1300" b="1" u="sng" dirty="0"/>
              <a:t>The 4 R’s of Trauma Informed Practice</a:t>
            </a:r>
          </a:p>
          <a:p>
            <a:endParaRPr lang="en-US" sz="1300" dirty="0"/>
          </a:p>
          <a:p>
            <a:endParaRPr lang="en-US" sz="1300" dirty="0"/>
          </a:p>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An organisation, service, system or practitioner that is trauma informed will:</a:t>
            </a:r>
          </a:p>
          <a:p>
            <a:pPr marL="171450" indent="-171450">
              <a:lnSpc>
                <a:spcPct val="107000"/>
              </a:lnSpc>
              <a:spcAft>
                <a:spcPts val="800"/>
              </a:spcAft>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Realise </a:t>
            </a:r>
            <a:r>
              <a:rPr lang="en-GB" sz="900" dirty="0">
                <a:effectLst/>
                <a:latin typeface="Calibri" panose="020F0502020204030204" pitchFamily="34" charset="0"/>
                <a:ea typeface="Calibri" panose="020F0502020204030204" pitchFamily="34" charset="0"/>
                <a:cs typeface="Times New Roman" panose="02020603050405020304" pitchFamily="18" charset="0"/>
              </a:rPr>
              <a:t>the widespread impact of trauma and understand potential pathways for recovery;</a:t>
            </a:r>
          </a:p>
          <a:p>
            <a:pPr marL="171450" indent="-171450">
              <a:lnSpc>
                <a:spcPct val="107000"/>
              </a:lnSpc>
              <a:spcAft>
                <a:spcPts val="800"/>
              </a:spcAft>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Recognise </a:t>
            </a:r>
            <a:r>
              <a:rPr lang="en-GB" sz="900" dirty="0">
                <a:effectLst/>
                <a:latin typeface="Calibri" panose="020F0502020204030204" pitchFamily="34" charset="0"/>
                <a:ea typeface="Calibri" panose="020F0502020204030204" pitchFamily="34" charset="0"/>
                <a:cs typeface="Times New Roman" panose="02020603050405020304" pitchFamily="18" charset="0"/>
              </a:rPr>
              <a:t>the signs and symptoms of trauma in </a:t>
            </a:r>
            <a:r>
              <a:rPr lang="en-GB" sz="900" dirty="0">
                <a:latin typeface="Calibri" panose="020F0502020204030204" pitchFamily="34" charset="0"/>
                <a:ea typeface="Calibri" panose="020F0502020204030204" pitchFamily="34" charset="0"/>
                <a:cs typeface="Times New Roman" panose="02020603050405020304" pitchFamily="18" charset="0"/>
              </a:rPr>
              <a:t>individuals</a:t>
            </a:r>
            <a:r>
              <a:rPr lang="en-GB" sz="900" dirty="0">
                <a:effectLst/>
                <a:latin typeface="Calibri" panose="020F0502020204030204" pitchFamily="34" charset="0"/>
                <a:ea typeface="Calibri" panose="020F0502020204030204" pitchFamily="34" charset="0"/>
                <a:cs typeface="Times New Roman" panose="02020603050405020304" pitchFamily="18" charset="0"/>
              </a:rPr>
              <a:t>, families, staff and others involved;</a:t>
            </a:r>
          </a:p>
          <a:p>
            <a:pPr marL="171450" indent="-171450">
              <a:lnSpc>
                <a:spcPct val="107000"/>
              </a:lnSpc>
              <a:spcAft>
                <a:spcPts val="800"/>
              </a:spcAft>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Respond </a:t>
            </a:r>
            <a:r>
              <a:rPr lang="en-GB" sz="900" dirty="0">
                <a:effectLst/>
                <a:latin typeface="Calibri" panose="020F0502020204030204" pitchFamily="34" charset="0"/>
                <a:ea typeface="Calibri" panose="020F0502020204030204" pitchFamily="34" charset="0"/>
                <a:cs typeface="Times New Roman" panose="02020603050405020304" pitchFamily="18" charset="0"/>
              </a:rPr>
              <a:t>by fully integrating knowledge about trauma into policies, procedures and practices and will seek to actively…</a:t>
            </a:r>
          </a:p>
          <a:p>
            <a:pPr marL="171450" indent="-171450">
              <a:lnSpc>
                <a:spcPct val="107000"/>
              </a:lnSpc>
              <a:spcAft>
                <a:spcPts val="800"/>
              </a:spcAft>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Resist </a:t>
            </a:r>
            <a:r>
              <a:rPr lang="en-GB" sz="900" dirty="0">
                <a:effectLst/>
                <a:latin typeface="Calibri" panose="020F0502020204030204" pitchFamily="34" charset="0"/>
                <a:ea typeface="Calibri" panose="020F0502020204030204" pitchFamily="34" charset="0"/>
                <a:cs typeface="Times New Roman" panose="02020603050405020304" pitchFamily="18" charset="0"/>
              </a:rPr>
              <a:t>the re-traumatisation of individuals.</a:t>
            </a:r>
          </a:p>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(Substance Abuse Mental Health Administration, SAMSHA, 2012)</a:t>
            </a:r>
          </a:p>
          <a:p>
            <a:endParaRPr lang="en-US" sz="1300" dirty="0"/>
          </a:p>
          <a:p>
            <a:endParaRPr lang="en-US" sz="1300" dirty="0"/>
          </a:p>
        </p:txBody>
      </p:sp>
      <p:sp>
        <p:nvSpPr>
          <p:cNvPr id="44" name="TextBox 43">
            <a:extLst>
              <a:ext uri="{FF2B5EF4-FFF2-40B4-BE49-F238E27FC236}">
                <a16:creationId xmlns:a16="http://schemas.microsoft.com/office/drawing/2014/main" id="{1EB020E7-CC38-4002-9B2A-428B8D14C4CC}"/>
              </a:ext>
            </a:extLst>
          </p:cNvPr>
          <p:cNvSpPr txBox="1"/>
          <p:nvPr/>
        </p:nvSpPr>
        <p:spPr>
          <a:xfrm>
            <a:off x="5695211" y="6115553"/>
            <a:ext cx="4484590" cy="3321037"/>
          </a:xfrm>
          <a:prstGeom prst="rect">
            <a:avLst/>
          </a:prstGeom>
          <a:solidFill>
            <a:schemeClr val="accent4">
              <a:lumMod val="20000"/>
              <a:lumOff val="80000"/>
            </a:schemeClr>
          </a:solidFill>
          <a:ln w="41275">
            <a:solidFill>
              <a:schemeClr val="accent4"/>
            </a:solidFill>
          </a:ln>
        </p:spPr>
        <p:txBody>
          <a:bodyPr wrap="square">
            <a:spAutoFit/>
          </a:bodyPr>
          <a:lstStyle/>
          <a:p>
            <a:pPr algn="ctr"/>
            <a:r>
              <a:rPr lang="en-US" sz="1300" b="1" dirty="0"/>
              <a:t>4. </a:t>
            </a:r>
            <a:r>
              <a:rPr lang="en-US" sz="1300" b="1" u="sng" dirty="0"/>
              <a:t>Defining Trauma…..</a:t>
            </a:r>
          </a:p>
          <a:p>
            <a:endParaRPr lang="en-US" sz="1300" dirty="0"/>
          </a:p>
          <a:p>
            <a:pPr>
              <a:lnSpc>
                <a:spcPct val="107000"/>
              </a:lnSpc>
              <a:spcAft>
                <a:spcPts val="800"/>
              </a:spcAft>
            </a:pPr>
            <a:r>
              <a:rPr lang="en-GB" sz="900" b="1" i="1" dirty="0">
                <a:effectLst/>
                <a:latin typeface="Calibri" panose="020F0502020204030204" pitchFamily="34" charset="0"/>
                <a:ea typeface="Calibri" panose="020F0502020204030204" pitchFamily="34" charset="0"/>
                <a:cs typeface="Times New Roman" panose="02020603050405020304" pitchFamily="18" charset="0"/>
              </a:rPr>
              <a:t>“an event, series of events, or set of circumstances that is experienced by an individual as physically or emotionally harmful or life threatening and that has lasting adverse effects on the individual’s functioning and mental, physical, social, emotional or spiritual wellbeing” (SAMSHA, 2014)</a:t>
            </a:r>
          </a:p>
          <a:p>
            <a:pPr>
              <a:lnSpc>
                <a:spcPct val="107000"/>
              </a:lnSpc>
              <a:spcAft>
                <a:spcPts val="800"/>
              </a:spcAft>
            </a:pPr>
            <a:endParaRPr lang="en-GB" sz="900" b="1"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spcAft>
                <a:spcPts val="800"/>
              </a:spcAft>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Type 1 Trauma: </a:t>
            </a:r>
            <a:r>
              <a:rPr lang="en-GB" sz="900" dirty="0">
                <a:effectLst/>
                <a:latin typeface="Calibri" panose="020F0502020204030204" pitchFamily="34" charset="0"/>
                <a:ea typeface="Calibri" panose="020F0502020204030204" pitchFamily="34" charset="0"/>
                <a:cs typeface="Times New Roman" panose="02020603050405020304" pitchFamily="18" charset="0"/>
              </a:rPr>
              <a:t>refers to either one single event, or a short-lived occurrence.  This type of trauma may not always lead to a long-term psychological impact but may meet the criteria for a diagnosis of post-traumatic stress disorder (PTSD) in 25 – 30% of people.</a:t>
            </a:r>
          </a:p>
          <a:p>
            <a:pPr marL="171450" indent="-171450">
              <a:lnSpc>
                <a:spcPct val="107000"/>
              </a:lnSpc>
              <a:spcAft>
                <a:spcPts val="800"/>
              </a:spcAft>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Type 2 Trauma: </a:t>
            </a:r>
            <a:r>
              <a:rPr lang="en-GB" sz="900" dirty="0">
                <a:effectLst/>
                <a:latin typeface="Calibri" panose="020F0502020204030204" pitchFamily="34" charset="0"/>
                <a:ea typeface="Calibri" panose="020F0502020204030204" pitchFamily="34" charset="0"/>
                <a:cs typeface="Times New Roman" panose="02020603050405020304" pitchFamily="18" charset="0"/>
              </a:rPr>
              <a:t>refers to multiple traumatic events over a period of time. Often referred to as, complex trauma, interpersonal trauma or developmental trauma.</a:t>
            </a:r>
          </a:p>
          <a:p>
            <a:pPr marL="171450" indent="-171450">
              <a:lnSpc>
                <a:spcPct val="107000"/>
              </a:lnSpc>
              <a:spcAft>
                <a:spcPts val="800"/>
              </a:spcAft>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Community and historical trauma:  </a:t>
            </a:r>
            <a:r>
              <a:rPr lang="en-GB" sz="900" dirty="0">
                <a:effectLst/>
                <a:latin typeface="Calibri" panose="020F0502020204030204" pitchFamily="34" charset="0"/>
                <a:ea typeface="Calibri" panose="020F0502020204030204" pitchFamily="34" charset="0"/>
                <a:cs typeface="Times New Roman" panose="02020603050405020304" pitchFamily="18" charset="0"/>
              </a:rPr>
              <a:t>Adverse events created in wider social, economic, cultural and political contexts.</a:t>
            </a:r>
          </a:p>
          <a:p>
            <a:pPr marL="171450" indent="-171450">
              <a:lnSpc>
                <a:spcPct val="107000"/>
              </a:lnSpc>
              <a:spcAft>
                <a:spcPts val="800"/>
              </a:spcAft>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Vicarious or secondary trauma:  </a:t>
            </a:r>
            <a:r>
              <a:rPr lang="en-GB" sz="900" dirty="0">
                <a:effectLst/>
                <a:latin typeface="Calibri" panose="020F0502020204030204" pitchFamily="34" charset="0"/>
                <a:ea typeface="Calibri" panose="020F0502020204030204" pitchFamily="34" charset="0"/>
                <a:cs typeface="Times New Roman" panose="02020603050405020304" pitchFamily="18" charset="0"/>
              </a:rPr>
              <a:t>refers to the impact on practitioners of working with </a:t>
            </a:r>
            <a:r>
              <a:rPr lang="en-GB" sz="900" dirty="0">
                <a:latin typeface="Calibri" panose="020F0502020204030204" pitchFamily="34" charset="0"/>
                <a:ea typeface="Calibri" panose="020F0502020204030204" pitchFamily="34" charset="0"/>
                <a:cs typeface="Times New Roman" panose="02020603050405020304" pitchFamily="18" charset="0"/>
              </a:rPr>
              <a:t>individuals</a:t>
            </a:r>
            <a:r>
              <a:rPr lang="en-GB" sz="900" dirty="0">
                <a:effectLst/>
                <a:latin typeface="Calibri" panose="020F0502020204030204" pitchFamily="34" charset="0"/>
                <a:ea typeface="Calibri" panose="020F0502020204030204" pitchFamily="34" charset="0"/>
                <a:cs typeface="Times New Roman" panose="02020603050405020304" pitchFamily="18" charset="0"/>
              </a:rPr>
              <a:t> and communities who have experienced trauma.</a:t>
            </a:r>
          </a:p>
          <a:p>
            <a:pPr algn="ctr"/>
            <a:endParaRPr lang="en-US" sz="900" b="1" u="sng" dirty="0"/>
          </a:p>
        </p:txBody>
      </p:sp>
      <p:sp>
        <p:nvSpPr>
          <p:cNvPr id="45" name="TextBox 44">
            <a:extLst>
              <a:ext uri="{FF2B5EF4-FFF2-40B4-BE49-F238E27FC236}">
                <a16:creationId xmlns:a16="http://schemas.microsoft.com/office/drawing/2014/main" id="{C55D31F2-BDE2-4DFB-A41F-11307B86135E}"/>
              </a:ext>
            </a:extLst>
          </p:cNvPr>
          <p:cNvSpPr txBox="1"/>
          <p:nvPr/>
        </p:nvSpPr>
        <p:spPr>
          <a:xfrm>
            <a:off x="183182" y="6321314"/>
            <a:ext cx="5353211" cy="3115276"/>
          </a:xfrm>
          <a:prstGeom prst="rect">
            <a:avLst/>
          </a:prstGeom>
          <a:solidFill>
            <a:schemeClr val="accent5">
              <a:lumMod val="20000"/>
              <a:lumOff val="80000"/>
            </a:schemeClr>
          </a:solidFill>
          <a:ln w="41275">
            <a:solidFill>
              <a:schemeClr val="accent5"/>
            </a:solidFill>
          </a:ln>
        </p:spPr>
        <p:txBody>
          <a:bodyPr wrap="square">
            <a:spAutoFit/>
          </a:bodyPr>
          <a:lstStyle/>
          <a:p>
            <a:pPr algn="ctr"/>
            <a:r>
              <a:rPr lang="en-US" sz="1400" b="1" dirty="0"/>
              <a:t>5. </a:t>
            </a:r>
            <a:r>
              <a:rPr lang="en-US" sz="1400" b="1" u="sng" dirty="0"/>
              <a:t>The Effects of Trauma</a:t>
            </a:r>
          </a:p>
          <a:p>
            <a:endParaRPr lang="en-US" sz="900" dirty="0"/>
          </a:p>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Different people who experience the same or similar events may be affected in very different ways. SAMSHA (2014) illustrates this by referring to the </a:t>
            </a:r>
            <a:r>
              <a:rPr lang="en-GB" sz="900" b="1" dirty="0">
                <a:effectLst/>
                <a:latin typeface="Calibri" panose="020F0502020204030204" pitchFamily="34" charset="0"/>
                <a:ea typeface="Calibri" panose="020F0502020204030204" pitchFamily="34" charset="0"/>
                <a:cs typeface="Times New Roman" panose="02020603050405020304" pitchFamily="18" charset="0"/>
              </a:rPr>
              <a:t>3 Es of Trauma:</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Event(s)</a:t>
            </a:r>
            <a:r>
              <a:rPr lang="en-GB" sz="900" dirty="0">
                <a:effectLst/>
                <a:latin typeface="Calibri" panose="020F0502020204030204" pitchFamily="34" charset="0"/>
                <a:ea typeface="Calibri" panose="020F0502020204030204" pitchFamily="34" charset="0"/>
                <a:cs typeface="Times New Roman" panose="02020603050405020304" pitchFamily="18" charset="0"/>
              </a:rPr>
              <a:t>:  the nature of traumatic event itself, either Type 1 or Type 2 or both</a:t>
            </a:r>
          </a:p>
          <a:p>
            <a:pPr lvl="0">
              <a:lnSpc>
                <a:spcPct val="107000"/>
              </a:lnSpc>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Experience</a:t>
            </a:r>
            <a:r>
              <a:rPr lang="en-GB" sz="900" dirty="0">
                <a:effectLst/>
                <a:latin typeface="Calibri" panose="020F0502020204030204" pitchFamily="34" charset="0"/>
                <a:ea typeface="Calibri" panose="020F0502020204030204" pitchFamily="34" charset="0"/>
                <a:cs typeface="Times New Roman" panose="02020603050405020304" pitchFamily="18" charset="0"/>
              </a:rPr>
              <a:t>: how an individual makes sense of an adverse event and the support they receive afterwards will influence whether they experience it as traumatic or not.  There are different factors that can influence how an event is experienced and can include – gender, age, race, and their development stage at the time of the event</a:t>
            </a:r>
          </a:p>
          <a:p>
            <a:pPr lvl="0">
              <a:lnSpc>
                <a:spcPct val="107000"/>
              </a:lnSpc>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q"/>
            </a:pPr>
            <a:r>
              <a:rPr lang="en-GB" sz="900" b="1" dirty="0">
                <a:effectLst/>
                <a:latin typeface="Calibri" panose="020F0502020204030204" pitchFamily="34" charset="0"/>
                <a:ea typeface="Calibri" panose="020F0502020204030204" pitchFamily="34" charset="0"/>
                <a:cs typeface="Times New Roman" panose="02020603050405020304" pitchFamily="18" charset="0"/>
              </a:rPr>
              <a:t>Effects</a:t>
            </a:r>
            <a:r>
              <a:rPr lang="en-GB" sz="900" dirty="0">
                <a:effectLst/>
                <a:latin typeface="Calibri" panose="020F0502020204030204" pitchFamily="34" charset="0"/>
                <a:ea typeface="Calibri" panose="020F0502020204030204" pitchFamily="34" charset="0"/>
                <a:cs typeface="Times New Roman" panose="02020603050405020304" pitchFamily="18" charset="0"/>
              </a:rPr>
              <a:t>: the effects of a traumatic event may occur straightaway or may be delayed and the impact can be short or long-term.  Trauma can affect a person physically, emotionally or cognitively</a:t>
            </a:r>
          </a:p>
          <a:p>
            <a:pPr lvl="0">
              <a:lnSpc>
                <a:spcPct val="107000"/>
              </a:lnSpc>
              <a:spcAft>
                <a:spcPts val="800"/>
              </a:spcAft>
            </a:pPr>
            <a:r>
              <a:rPr lang="en-GB" sz="900" dirty="0">
                <a:latin typeface="Calibri" panose="020F0502020204030204" pitchFamily="34" charset="0"/>
                <a:ea typeface="Calibri" panose="020F0502020204030204" pitchFamily="34" charset="0"/>
                <a:cs typeface="Times New Roman" panose="02020603050405020304" pitchFamily="18" charset="0"/>
              </a:rPr>
              <a:t>In addition, there is  an emerging  area of scientific research that shows how environmental influences  - children’s experiences – actually affect the  expression of their genes.  This is being referred to as ‘Epigenetics’. To find out more visit the Harvard Institute ‘Epigenetics and Child Development’ - </a:t>
            </a:r>
            <a:r>
              <a:rPr lang="en-US" sz="900" dirty="0">
                <a:hlinkClick r:id="rId3"/>
              </a:rPr>
              <a:t>What is Epigenetics? The Answer to the Nature vs. Nurture Debate (harvard.edu)</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900" dirty="0"/>
          </a:p>
        </p:txBody>
      </p:sp>
      <p:sp>
        <p:nvSpPr>
          <p:cNvPr id="46" name="TextBox 45">
            <a:extLst>
              <a:ext uri="{FF2B5EF4-FFF2-40B4-BE49-F238E27FC236}">
                <a16:creationId xmlns:a16="http://schemas.microsoft.com/office/drawing/2014/main" id="{6CE6E84E-93C1-40CE-B6C8-B8A4B15D8B27}"/>
              </a:ext>
            </a:extLst>
          </p:cNvPr>
          <p:cNvSpPr txBox="1"/>
          <p:nvPr/>
        </p:nvSpPr>
        <p:spPr>
          <a:xfrm>
            <a:off x="111234" y="2920191"/>
            <a:ext cx="5448454" cy="3195362"/>
          </a:xfrm>
          <a:prstGeom prst="rect">
            <a:avLst/>
          </a:prstGeom>
          <a:solidFill>
            <a:schemeClr val="accent6">
              <a:lumMod val="20000"/>
              <a:lumOff val="80000"/>
            </a:schemeClr>
          </a:solidFill>
          <a:ln w="41275">
            <a:solidFill>
              <a:schemeClr val="accent6"/>
            </a:solidFill>
          </a:ln>
        </p:spPr>
        <p:txBody>
          <a:bodyPr wrap="square">
            <a:spAutoFit/>
          </a:bodyPr>
          <a:lstStyle/>
          <a:p>
            <a:pPr algn="ctr"/>
            <a:r>
              <a:rPr lang="en-US" sz="1400" b="1" dirty="0"/>
              <a:t>6. </a:t>
            </a:r>
            <a:r>
              <a:rPr lang="en-US" sz="1400" b="1" u="sng" dirty="0"/>
              <a:t>Good Practice in Adopting Trauma Informed Approaches</a:t>
            </a:r>
          </a:p>
          <a:p>
            <a:pPr algn="ctr"/>
            <a:endParaRPr lang="en-US" sz="1400" b="1" u="sng" dirty="0"/>
          </a:p>
          <a:p>
            <a:pPr>
              <a:lnSpc>
                <a:spcPct val="107000"/>
              </a:lnSpc>
              <a:spcAft>
                <a:spcPts val="800"/>
              </a:spcAft>
            </a:pPr>
            <a:r>
              <a:rPr lang="en-GB" sz="900" dirty="0">
                <a:effectLst/>
                <a:latin typeface="Calibri" panose="020F0502020204030204" pitchFamily="34" charset="0"/>
                <a:ea typeface="Calibri" panose="020F0502020204030204" pitchFamily="34" charset="0"/>
                <a:cs typeface="Times New Roman" panose="02020603050405020304" pitchFamily="18" charset="0"/>
              </a:rPr>
              <a:t>According to the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Klinic</a:t>
            </a:r>
            <a:r>
              <a:rPr lang="en-GB" sz="900" dirty="0">
                <a:effectLst/>
                <a:latin typeface="Calibri" panose="020F0502020204030204" pitchFamily="34" charset="0"/>
                <a:ea typeface="Calibri" panose="020F0502020204030204" pitchFamily="34" charset="0"/>
                <a:cs typeface="Times New Roman" panose="02020603050405020304" pitchFamily="18" charset="0"/>
              </a:rPr>
              <a:t> Community Health Centre’s trauma toolkit (2013)</a:t>
            </a:r>
            <a:r>
              <a:rPr lang="en-GB" sz="900" dirty="0">
                <a:hlinkClick r:id="rId4"/>
              </a:rPr>
              <a:t> Trauma-informed_Toolkit.pdf</a:t>
            </a:r>
            <a:r>
              <a:rPr lang="en-GB" sz="900" dirty="0">
                <a:effectLst/>
                <a:latin typeface="Calibri" panose="020F0502020204030204" pitchFamily="34" charset="0"/>
                <a:ea typeface="Calibri" panose="020F0502020204030204" pitchFamily="34" charset="0"/>
                <a:cs typeface="Times New Roman" panose="02020603050405020304" pitchFamily="18" charset="0"/>
              </a:rPr>
              <a:t>, practice standards for working with people who have experienced trauma are rooted in the following areas:</a:t>
            </a:r>
          </a:p>
          <a:p>
            <a:pPr>
              <a:lnSpc>
                <a:spcPct val="107000"/>
              </a:lnSpc>
              <a:spcAft>
                <a:spcPts val="80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Build relationships based on respect, trust and safety</a:t>
            </a:r>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Use a strengths-based perspective</a:t>
            </a:r>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Frame questions and statements with empathy, being careful not to be judgmental</a:t>
            </a:r>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Frame the </a:t>
            </a:r>
            <a:r>
              <a:rPr lang="en-GB" sz="900" dirty="0">
                <a:latin typeface="Calibri" panose="020F0502020204030204" pitchFamily="34" charset="0"/>
                <a:ea typeface="Calibri" panose="020F0502020204030204" pitchFamily="34" charset="0"/>
                <a:cs typeface="Times New Roman" panose="02020603050405020304" pitchFamily="18" charset="0"/>
              </a:rPr>
              <a:t>individuals’</a:t>
            </a:r>
            <a:r>
              <a:rPr lang="en-GB" sz="900" dirty="0">
                <a:effectLst/>
                <a:latin typeface="Calibri" panose="020F0502020204030204" pitchFamily="34" charset="0"/>
                <a:ea typeface="Calibri" panose="020F0502020204030204" pitchFamily="34" charset="0"/>
                <a:cs typeface="Times New Roman" panose="02020603050405020304" pitchFamily="18" charset="0"/>
              </a:rPr>
              <a:t> coping behaviours as ways to survive and explore alternative ways to cope as part of the recovery process</a:t>
            </a:r>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Respond to disclosure with belief and validation that will inform practical issues related to care</a:t>
            </a:r>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Help the </a:t>
            </a:r>
            <a:r>
              <a:rPr lang="en-GB" sz="900" dirty="0">
                <a:latin typeface="Calibri" panose="020F0502020204030204" pitchFamily="34" charset="0"/>
                <a:ea typeface="Calibri" panose="020F0502020204030204" pitchFamily="34" charset="0"/>
                <a:cs typeface="Times New Roman" panose="02020603050405020304" pitchFamily="18" charset="0"/>
              </a:rPr>
              <a:t>individual</a:t>
            </a:r>
            <a:r>
              <a:rPr lang="en-GB" sz="900" dirty="0">
                <a:effectLst/>
                <a:latin typeface="Calibri" panose="020F0502020204030204" pitchFamily="34" charset="0"/>
                <a:ea typeface="Calibri" panose="020F0502020204030204" pitchFamily="34" charset="0"/>
                <a:cs typeface="Times New Roman" panose="02020603050405020304" pitchFamily="18" charset="0"/>
              </a:rPr>
              <a:t> to regulate difficult emotions before focusing on recovery</a:t>
            </a:r>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Acknowledge that what happened was bad, but that the </a:t>
            </a:r>
            <a:r>
              <a:rPr lang="en-GB" sz="900" dirty="0">
                <a:latin typeface="Calibri" panose="020F0502020204030204" pitchFamily="34" charset="0"/>
                <a:ea typeface="Calibri" panose="020F0502020204030204" pitchFamily="34" charset="0"/>
                <a:cs typeface="Times New Roman" panose="02020603050405020304" pitchFamily="18" charset="0"/>
              </a:rPr>
              <a:t>individual</a:t>
            </a:r>
            <a:r>
              <a:rPr lang="en-GB" sz="900" dirty="0">
                <a:effectLst/>
                <a:latin typeface="Calibri" panose="020F0502020204030204" pitchFamily="34" charset="0"/>
                <a:ea typeface="Calibri" panose="020F0502020204030204" pitchFamily="34" charset="0"/>
                <a:cs typeface="Times New Roman" panose="02020603050405020304" pitchFamily="18" charset="0"/>
              </a:rPr>
              <a:t> is not a bad person</a:t>
            </a:r>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Recognise that the </a:t>
            </a:r>
            <a:r>
              <a:rPr lang="en-GB" sz="900" dirty="0">
                <a:latin typeface="Calibri" panose="020F0502020204030204" pitchFamily="34" charset="0"/>
                <a:ea typeface="Calibri" panose="020F0502020204030204" pitchFamily="34" charset="0"/>
                <a:cs typeface="Times New Roman" panose="02020603050405020304" pitchFamily="18" charset="0"/>
              </a:rPr>
              <a:t>individual</a:t>
            </a:r>
            <a:r>
              <a:rPr lang="en-GB" sz="900" dirty="0">
                <a:effectLst/>
                <a:latin typeface="Calibri" panose="020F0502020204030204" pitchFamily="34" charset="0"/>
                <a:ea typeface="Calibri" panose="020F0502020204030204" pitchFamily="34" charset="0"/>
                <a:cs typeface="Times New Roman" panose="02020603050405020304" pitchFamily="18" charset="0"/>
              </a:rPr>
              <a:t> had no control over what happened to them</a:t>
            </a:r>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Provide an appropriate and knowledgeable response that addresses any concerns they may have about the services offered to them, and use this knowledge to guide service delivery</a:t>
            </a:r>
          </a:p>
          <a:p>
            <a:pPr marL="342900" lvl="0" indent="-342900">
              <a:lnSpc>
                <a:spcPct val="107000"/>
              </a:lnSpc>
              <a:spcAft>
                <a:spcPts val="800"/>
              </a:spcAft>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Watch for and try to reduce triggers and trauma reactions</a:t>
            </a:r>
          </a:p>
          <a:p>
            <a:pPr lvl="0">
              <a:lnSpc>
                <a:spcPct val="107000"/>
              </a:lnSpc>
              <a:spcAft>
                <a:spcPts val="80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7" name="TextBox 46">
            <a:extLst>
              <a:ext uri="{FF2B5EF4-FFF2-40B4-BE49-F238E27FC236}">
                <a16:creationId xmlns:a16="http://schemas.microsoft.com/office/drawing/2014/main" id="{6C7C7D84-0585-41F4-B772-84C98B5BEDB3}"/>
              </a:ext>
            </a:extLst>
          </p:cNvPr>
          <p:cNvSpPr txBox="1"/>
          <p:nvPr/>
        </p:nvSpPr>
        <p:spPr>
          <a:xfrm>
            <a:off x="89875" y="51863"/>
            <a:ext cx="5782007" cy="2888740"/>
          </a:xfrm>
          <a:prstGeom prst="rect">
            <a:avLst/>
          </a:prstGeom>
          <a:solidFill>
            <a:schemeClr val="tx2">
              <a:lumMod val="20000"/>
              <a:lumOff val="80000"/>
            </a:schemeClr>
          </a:solidFill>
          <a:ln w="41275">
            <a:solidFill>
              <a:schemeClr val="tx2"/>
            </a:solidFill>
          </a:ln>
        </p:spPr>
        <p:txBody>
          <a:bodyPr wrap="square" lIns="91440" tIns="45720" rIns="91440" bIns="45720" anchor="t">
            <a:spAutoFit/>
          </a:bodyPr>
          <a:lstStyle/>
          <a:p>
            <a:pPr algn="ctr"/>
            <a:r>
              <a:rPr lang="en-US" sz="1400" b="1" dirty="0"/>
              <a:t>7. </a:t>
            </a:r>
            <a:r>
              <a:rPr lang="en-US" sz="1400" b="1" u="sng" dirty="0"/>
              <a:t>Further Information and Resources</a:t>
            </a:r>
            <a:endParaRPr lang="en-US" sz="1400" dirty="0"/>
          </a:p>
          <a:p>
            <a:pPr marL="342900" lvl="0" indent="-342900">
              <a:lnSpc>
                <a:spcPct val="107000"/>
              </a:lnSpc>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C.A.R.E. Northumberland Animation: </a:t>
            </a:r>
            <a:r>
              <a:rPr lang="en-GB" sz="9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Caring about Adversity, Resilience and Empowerment (C.A.R.E) in Northumberland – YouTube</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CC Inform – </a:t>
            </a:r>
            <a:r>
              <a:rPr lang="en-GB" sz="900" i="1" dirty="0">
                <a:effectLst/>
                <a:latin typeface="Calibri" panose="020F0502020204030204" pitchFamily="34" charset="0"/>
                <a:ea typeface="Calibri" panose="020F0502020204030204" pitchFamily="34" charset="0"/>
                <a:cs typeface="Times New Roman" panose="02020603050405020304" pitchFamily="18" charset="0"/>
              </a:rPr>
              <a:t>Using Trauma Informed approaches to work with adults (2020) </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a:rPr>
              <a:t>Using trauma-informed approaches to work with adults - Adults (ccinform.co.uk)</a:t>
            </a:r>
            <a:endParaRPr lang="en-GB" sz="9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q"/>
            </a:pPr>
            <a:r>
              <a:rPr lang="en-GB" sz="900" dirty="0">
                <a:latin typeface="Calibri" panose="020F0502020204030204" pitchFamily="34" charset="0"/>
                <a:ea typeface="Calibri" panose="020F0502020204030204" pitchFamily="34" charset="0"/>
                <a:cs typeface="Times New Roman" panose="02020603050405020304" pitchFamily="18" charset="0"/>
              </a:rPr>
              <a:t>HM Gov – Working Definition of Trauma Informed Practice: </a:t>
            </a:r>
            <a:r>
              <a:rPr lang="en-US" sz="900" dirty="0">
                <a:hlinkClick r:id="rId7"/>
              </a:rPr>
              <a:t>Working definition of trauma-informed practice - GOV.UK (www.gov.uk)</a:t>
            </a:r>
            <a:endParaRPr lang="en-GB" sz="9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Children’s Society ‘Appropriate Language Guide’ Guidance for Professionals: </a:t>
            </a:r>
            <a:r>
              <a:rPr lang="en-US" sz="900" dirty="0" err="1">
                <a:hlinkClick r:id="rId8"/>
              </a:rPr>
              <a:t>Child_Exploitation</a:t>
            </a:r>
            <a:r>
              <a:rPr lang="en-US" sz="900" dirty="0">
                <a:hlinkClick r:id="rId8"/>
              </a:rPr>
              <a:t> </a:t>
            </a:r>
            <a:r>
              <a:rPr lang="en-US" sz="900" dirty="0" err="1">
                <a:hlinkClick r:id="rId8"/>
              </a:rPr>
              <a:t>Appropriate_Language_Guide</a:t>
            </a:r>
            <a:r>
              <a:rPr lang="en-US" sz="900" dirty="0">
                <a:hlinkClick r:id="rId8"/>
              </a:rPr>
              <a:t> 2022.pdf (childrenssociety.org.uk)</a:t>
            </a:r>
            <a:endParaRPr lang="en-US" sz="900" dirty="0"/>
          </a:p>
          <a:p>
            <a:pPr marL="171450" lvl="0" indent="-171450">
              <a:lnSpc>
                <a:spcPct val="107000"/>
              </a:lnSpc>
              <a:spcAft>
                <a:spcPts val="800"/>
              </a:spcAft>
              <a:buFont typeface="Wingdings" panose="05000000000000000000" pitchFamily="2" charset="2"/>
              <a:buChar char="q"/>
            </a:pPr>
            <a:r>
              <a:rPr lang="en-GB" sz="900" dirty="0">
                <a:latin typeface="Calibri" panose="020F0502020204030204" pitchFamily="34" charset="0"/>
                <a:ea typeface="Calibri" panose="020F0502020204030204" pitchFamily="34" charset="0"/>
                <a:cs typeface="Times New Roman" panose="02020603050405020304" pitchFamily="18" charset="0"/>
              </a:rPr>
              <a:t>       Trauma Informed Learning Framework for Adult Social Care (Northumberland): </a:t>
            </a:r>
            <a:r>
              <a:rPr lang="en-GB" sz="900" dirty="0" err="1">
                <a:hlinkClick r:id="rId9"/>
              </a:rPr>
              <a:t>asc</a:t>
            </a:r>
            <a:r>
              <a:rPr lang="en-GB" sz="900" dirty="0">
                <a:hlinkClick r:id="rId9"/>
              </a:rPr>
              <a:t>-trauma-informed-  learning- framework-4.docx (live.com)</a:t>
            </a:r>
            <a:endParaRPr lang="en-GB" sz="900" dirty="0"/>
          </a:p>
          <a:p>
            <a:pPr marL="171450" lvl="0" indent="-171450">
              <a:lnSpc>
                <a:spcPct val="107000"/>
              </a:lnSpc>
              <a:spcAft>
                <a:spcPts val="800"/>
              </a:spcAft>
              <a:buFont typeface="Wingdings" panose="05000000000000000000" pitchFamily="2" charset="2"/>
              <a:buChar char="q"/>
            </a:pPr>
            <a:r>
              <a:rPr lang="en-GB" sz="900" dirty="0">
                <a:effectLst/>
                <a:latin typeface="Calibri" panose="020F0502020204030204" pitchFamily="34" charset="0"/>
                <a:ea typeface="Calibri" panose="020F0502020204030204" pitchFamily="34" charset="0"/>
                <a:cs typeface="Times New Roman" panose="02020603050405020304" pitchFamily="18" charset="0"/>
              </a:rPr>
              <a:t>        Learning Framework for Children’s and Families Workforce (Northumberland): </a:t>
            </a:r>
            <a:r>
              <a:rPr lang="en-US" sz="900" i="0" dirty="0">
                <a:effectLst/>
                <a:latin typeface="Calibri" panose="020F0502020204030204" pitchFamily="34" charset="0"/>
                <a:hlinkClick r:id="rId10"/>
              </a:rPr>
              <a:t>Growing Resilient Children and Adults in Northumberland: Learning Framework</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8" name="Oval 47">
            <a:extLst>
              <a:ext uri="{FF2B5EF4-FFF2-40B4-BE49-F238E27FC236}">
                <a16:creationId xmlns:a16="http://schemas.microsoft.com/office/drawing/2014/main" id="{760174EB-1AA0-4E48-97E8-69D0711A562E}"/>
              </a:ext>
            </a:extLst>
          </p:cNvPr>
          <p:cNvSpPr/>
          <p:nvPr/>
        </p:nvSpPr>
        <p:spPr>
          <a:xfrm>
            <a:off x="6226868" y="4024190"/>
            <a:ext cx="1455199" cy="1099705"/>
          </a:xfrm>
          <a:prstGeom prst="ellipse">
            <a:avLst/>
          </a:prstGeom>
          <a:ln>
            <a:noFill/>
          </a:ln>
          <a:effectLst>
            <a:softEdge rad="127000"/>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en-GB" sz="1200" b="1" dirty="0">
                <a:solidFill>
                  <a:schemeClr val="tx2"/>
                </a:solidFill>
              </a:rPr>
              <a:t>Trauma Informed Practice</a:t>
            </a:r>
          </a:p>
        </p:txBody>
      </p:sp>
      <p:pic>
        <p:nvPicPr>
          <p:cNvPr id="1026" name="Picture 2">
            <a:extLst>
              <a:ext uri="{FF2B5EF4-FFF2-40B4-BE49-F238E27FC236}">
                <a16:creationId xmlns:a16="http://schemas.microsoft.com/office/drawing/2014/main" id="{BF113502-129A-426C-86B4-97144E19E41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334132" y="5217789"/>
            <a:ext cx="1737520" cy="700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541668"/>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65A066650F1274F9BAE123F0A704CB9" ma:contentTypeVersion="10" ma:contentTypeDescription="Create a new document." ma:contentTypeScope="" ma:versionID="1290b309e63caba17d43a47912c42f03">
  <xsd:schema xmlns:xsd="http://www.w3.org/2001/XMLSchema" xmlns:xs="http://www.w3.org/2001/XMLSchema" xmlns:p="http://schemas.microsoft.com/office/2006/metadata/properties" xmlns:ns3="4ffa3d6d-2417-4084-b0ef-75330b29f12a" xmlns:ns4="a4304816-cff7-4a3e-8eaa-1dd2f4b6695b" targetNamespace="http://schemas.microsoft.com/office/2006/metadata/properties" ma:root="true" ma:fieldsID="e30f2070ae2f108f2a99bd7da098ba85" ns3:_="" ns4:_="">
    <xsd:import namespace="4ffa3d6d-2417-4084-b0ef-75330b29f12a"/>
    <xsd:import namespace="a4304816-cff7-4a3e-8eaa-1dd2f4b6695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fa3d6d-2417-4084-b0ef-75330b29f12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304816-cff7-4a3e-8eaa-1dd2f4b6695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9C597E-6F0D-43E5-B17B-37108492FDAB}">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ffa3d6d-2417-4084-b0ef-75330b29f12a"/>
    <ds:schemaRef ds:uri="http://purl.org/dc/terms/"/>
    <ds:schemaRef ds:uri="http://schemas.openxmlformats.org/package/2006/metadata/core-properties"/>
    <ds:schemaRef ds:uri="a4304816-cff7-4a3e-8eaa-1dd2f4b6695b"/>
    <ds:schemaRef ds:uri="http://www.w3.org/XML/1998/namespace"/>
  </ds:schemaRefs>
</ds:datastoreItem>
</file>

<file path=customXml/itemProps2.xml><?xml version="1.0" encoding="utf-8"?>
<ds:datastoreItem xmlns:ds="http://schemas.openxmlformats.org/officeDocument/2006/customXml" ds:itemID="{D9BB5243-1959-4C3F-A345-12A7FBB006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fa3d6d-2417-4084-b0ef-75330b29f12a"/>
    <ds:schemaRef ds:uri="a4304816-cff7-4a3e-8eaa-1dd2f4b669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6EB5FDE-8083-4CF8-A7A1-87CF2C5750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584</TotalTime>
  <Words>1160</Words>
  <Application>Microsoft Office PowerPoint</Application>
  <PresentationFormat>A3 Paper (297x420 mm)</PresentationFormat>
  <Paragraphs>66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Saira Park</dc:creator>
  <cp:lastModifiedBy>Karen Wright</cp:lastModifiedBy>
  <cp:revision>43</cp:revision>
  <dcterms:created xsi:type="dcterms:W3CDTF">2022-02-03T18:55:21Z</dcterms:created>
  <dcterms:modified xsi:type="dcterms:W3CDTF">2023-04-18T11:13:50Z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0x010100765A066650F1274F9BAE123F0A704CB9</vt:lpwstr>
  </property>
</Properties>
</file>