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89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AEA547-21D8-4433-B4DB-B047559AC3A7}" type="datetimeFigureOut">
              <a:rPr lang="en-GB" smtClean="0"/>
              <a:t>27/09/2016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0207EC-F687-4560-94C6-8300361CF00F}" type="slidenum">
              <a:rPr lang="en-GB" smtClean="0"/>
              <a:t>‹#›</a:t>
            </a:fld>
            <a:endParaRPr lang="en-GB"/>
          </a:p>
        </p:txBody>
      </p:sp>
    </p:spTree>
    <p:extLst>
      <p:ext uri="{BB962C8B-B14F-4D97-AF65-F5344CB8AC3E}">
        <p14:creationId xmlns:p14="http://schemas.microsoft.com/office/powerpoint/2010/main" val="2064695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C59997A-CFA8-4750-B97B-BE24EDDED929}" type="datetime1">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2599676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9CB905-5FDC-4F06-B0CC-1136084A65B8}" type="datetime1">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406362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DAA85F5-17F7-431C-B0C1-097A25318FEC}" type="datetime1">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1442288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0BDADC-8A0C-48C9-BA28-E6BFD8CB0888}" type="datetime1">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801211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CA26C-7FA0-437C-9A74-D183EDC4E97E}" type="datetime1">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3531206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7EA1747-E127-4000-AAD4-76BAB608E3BC}" type="datetime1">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99826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1B7DBB7-3E3A-499A-90E1-CABBF5BA285E}" type="datetime1">
              <a:rPr lang="en-GB" smtClean="0"/>
              <a:t>27/09/2016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2610576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330ED77-61F8-4A1A-95FC-F1D9421C19A9}" type="datetime1">
              <a:rPr lang="en-GB" smtClean="0"/>
              <a:t>27/09/2016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2065459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853C9-AAE1-4BB9-86C3-8CDD449D9264}" type="datetime1">
              <a:rPr lang="en-GB" smtClean="0"/>
              <a:t>27/09/2016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2962513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9AE97-7638-4432-A1DF-9FC0BCC70B1A}" type="datetime1">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4241980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3008B-48F7-4C9A-93C4-EFA35DD21E8D}" type="datetime1">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EB2F8-40CE-4AA2-9B1A-3FD909E60FEB}" type="slidenum">
              <a:rPr lang="en-GB" smtClean="0"/>
              <a:t>‹#›</a:t>
            </a:fld>
            <a:endParaRPr lang="en-GB"/>
          </a:p>
        </p:txBody>
      </p:sp>
    </p:spTree>
    <p:extLst>
      <p:ext uri="{BB962C8B-B14F-4D97-AF65-F5344CB8AC3E}">
        <p14:creationId xmlns:p14="http://schemas.microsoft.com/office/powerpoint/2010/main" val="130098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48DB75-E1C4-4BFF-B255-EDBF76C08E8F}" type="datetime1">
              <a:rPr lang="en-GB" smtClean="0"/>
              <a:t>27/09/2016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EB2F8-40CE-4AA2-9B1A-3FD909E60FEB}" type="slidenum">
              <a:rPr lang="en-GB" smtClean="0"/>
              <a:t>‹#›</a:t>
            </a:fld>
            <a:endParaRPr lang="en-GB"/>
          </a:p>
        </p:txBody>
      </p:sp>
    </p:spTree>
    <p:extLst>
      <p:ext uri="{BB962C8B-B14F-4D97-AF65-F5344CB8AC3E}">
        <p14:creationId xmlns:p14="http://schemas.microsoft.com/office/powerpoint/2010/main" val="3565629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SEND Funding Challenges and Options 2017+</a:t>
            </a:r>
            <a:endParaRPr lang="en-GB" dirty="0"/>
          </a:p>
        </p:txBody>
      </p:sp>
      <p:sp>
        <p:nvSpPr>
          <p:cNvPr id="3" name="Subtitle 2"/>
          <p:cNvSpPr>
            <a:spLocks noGrp="1"/>
          </p:cNvSpPr>
          <p:nvPr>
            <p:ph type="subTitle" idx="1"/>
          </p:nvPr>
        </p:nvSpPr>
        <p:spPr/>
        <p:txBody>
          <a:bodyPr>
            <a:normAutofit fontScale="77500" lnSpcReduction="20000"/>
          </a:bodyPr>
          <a:lstStyle/>
          <a:p>
            <a:r>
              <a:rPr lang="en-GB" dirty="0" smtClean="0"/>
              <a:t>Ensuring affordability and financial sustainability in SEND with particular focus on High Needs Block</a:t>
            </a:r>
          </a:p>
          <a:p>
            <a:r>
              <a:rPr lang="en-GB" dirty="0" smtClean="0"/>
              <a:t>Alan Carrick – SEND Commissioner, Northumberland County Council, August 2016</a:t>
            </a:r>
          </a:p>
        </p:txBody>
      </p:sp>
      <p:sp>
        <p:nvSpPr>
          <p:cNvPr id="4" name="Date Placeholder 3"/>
          <p:cNvSpPr>
            <a:spLocks noGrp="1"/>
          </p:cNvSpPr>
          <p:nvPr>
            <p:ph type="dt" sz="half" idx="10"/>
          </p:nvPr>
        </p:nvSpPr>
        <p:spPr/>
        <p:txBody>
          <a:bodyPr/>
          <a:lstStyle/>
          <a:p>
            <a:fld id="{D6AC7609-7D65-4172-BD93-93CFA8577D8A}" type="datetime1">
              <a:rPr lang="en-GB" smtClean="0"/>
              <a:t>27/09/2016</a:t>
            </a:fld>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1</a:t>
            </a:fld>
            <a:endParaRPr lang="en-GB"/>
          </a:p>
        </p:txBody>
      </p:sp>
    </p:spTree>
    <p:extLst>
      <p:ext uri="{BB962C8B-B14F-4D97-AF65-F5344CB8AC3E}">
        <p14:creationId xmlns:p14="http://schemas.microsoft.com/office/powerpoint/2010/main" val="3195916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smtClean="0"/>
              <a:t>Conclusion</a:t>
            </a:r>
            <a:endParaRPr lang="en-GB" sz="2000" dirty="0"/>
          </a:p>
        </p:txBody>
      </p:sp>
      <p:sp>
        <p:nvSpPr>
          <p:cNvPr id="3" name="Content Placeholder 2"/>
          <p:cNvSpPr>
            <a:spLocks noGrp="1"/>
          </p:cNvSpPr>
          <p:nvPr>
            <p:ph idx="1"/>
          </p:nvPr>
        </p:nvSpPr>
        <p:spPr>
          <a:xfrm>
            <a:off x="457200" y="1340768"/>
            <a:ext cx="8229600" cy="4785395"/>
          </a:xfrm>
        </p:spPr>
        <p:txBody>
          <a:bodyPr>
            <a:normAutofit fontScale="85000" lnSpcReduction="20000"/>
          </a:bodyPr>
          <a:lstStyle/>
          <a:p>
            <a:pPr marL="0" indent="0">
              <a:buNone/>
            </a:pPr>
            <a:r>
              <a:rPr lang="en-GB" sz="1400" b="1" dirty="0" smtClean="0"/>
              <a:t>My recommendations are as follows:</a:t>
            </a:r>
          </a:p>
          <a:p>
            <a:pPr marL="0" indent="0">
              <a:buNone/>
            </a:pPr>
            <a:endParaRPr lang="en-GB" sz="1400" b="1" dirty="0" smtClean="0"/>
          </a:p>
          <a:p>
            <a:pPr>
              <a:buFont typeface="+mj-lt"/>
              <a:buAutoNum type="arabicPeriod"/>
            </a:pPr>
            <a:r>
              <a:rPr lang="en-GB" sz="1400" dirty="0" smtClean="0"/>
              <a:t>To reverse the position year-on-year from funding deficit into affordability and room for growth, there needs to be pressure-release of around £1-2 million per year from High Needs Block.</a:t>
            </a:r>
          </a:p>
          <a:p>
            <a:pPr>
              <a:buFont typeface="+mj-lt"/>
              <a:buAutoNum type="arabicPeriod"/>
            </a:pPr>
            <a:endParaRPr lang="en-GB" sz="1400" dirty="0"/>
          </a:p>
          <a:p>
            <a:pPr>
              <a:buFont typeface="+mj-lt"/>
              <a:buAutoNum type="arabicPeriod"/>
            </a:pPr>
            <a:r>
              <a:rPr lang="en-GB" sz="1400" dirty="0" smtClean="0"/>
              <a:t>The greatest long-term impact can be gained from moving some SEND services into SLA, to be funded by individual school budgets. This may become non-negotiable soon if national funding reforms and </a:t>
            </a:r>
            <a:r>
              <a:rPr lang="en-GB" sz="1400" dirty="0" err="1" smtClean="0"/>
              <a:t>academisation</a:t>
            </a:r>
            <a:r>
              <a:rPr lang="en-GB" sz="1400" dirty="0" smtClean="0"/>
              <a:t> are implemented widely </a:t>
            </a:r>
            <a:r>
              <a:rPr lang="en-GB" sz="1400" dirty="0"/>
              <a:t>in the </a:t>
            </a:r>
            <a:r>
              <a:rPr lang="en-GB" sz="1400" dirty="0" smtClean="0"/>
              <a:t>next few years.</a:t>
            </a:r>
          </a:p>
          <a:p>
            <a:pPr>
              <a:buFont typeface="+mj-lt"/>
              <a:buAutoNum type="arabicPeriod"/>
            </a:pPr>
            <a:endParaRPr lang="en-GB" sz="1400" dirty="0"/>
          </a:p>
          <a:p>
            <a:pPr>
              <a:buFont typeface="+mj-lt"/>
              <a:buAutoNum type="arabicPeriod"/>
            </a:pPr>
            <a:r>
              <a:rPr lang="en-GB" sz="1400" dirty="0" smtClean="0"/>
              <a:t>Efficiencies should also be sought where possible, reviewing some aspects of existing provision and reducing / changing elements. </a:t>
            </a:r>
          </a:p>
          <a:p>
            <a:pPr>
              <a:buFont typeface="+mj-lt"/>
              <a:buAutoNum type="arabicPeriod"/>
            </a:pPr>
            <a:endParaRPr lang="en-GB" sz="1400" dirty="0"/>
          </a:p>
          <a:p>
            <a:pPr>
              <a:buFont typeface="+mj-lt"/>
              <a:buAutoNum type="arabicPeriod"/>
            </a:pPr>
            <a:r>
              <a:rPr lang="en-GB" sz="1400" dirty="0" smtClean="0"/>
              <a:t>New specialist provision capacity will need to be created and funded. This should be planned and costed in 2016 ready for financial decisions from 2017 onwards.</a:t>
            </a:r>
          </a:p>
          <a:p>
            <a:pPr>
              <a:buFont typeface="+mj-lt"/>
              <a:buAutoNum type="arabicPeriod"/>
            </a:pPr>
            <a:endParaRPr lang="en-GB" sz="1400" dirty="0"/>
          </a:p>
          <a:p>
            <a:pPr>
              <a:buFont typeface="+mj-lt"/>
              <a:buAutoNum type="arabicPeriod"/>
            </a:pPr>
            <a:r>
              <a:rPr lang="en-GB" sz="1400" dirty="0" smtClean="0"/>
              <a:t>High Needs top-ups, policy should be reviewed and updated to align with current needs and in readiness for national changes.</a:t>
            </a:r>
          </a:p>
          <a:p>
            <a:pPr>
              <a:buFont typeface="+mj-lt"/>
              <a:buAutoNum type="arabicPeriod"/>
            </a:pPr>
            <a:endParaRPr lang="en-GB" sz="1400" dirty="0"/>
          </a:p>
          <a:p>
            <a:pPr>
              <a:buFont typeface="+mj-lt"/>
              <a:buAutoNum type="arabicPeriod"/>
            </a:pPr>
            <a:r>
              <a:rPr lang="en-GB" sz="1400" dirty="0" smtClean="0"/>
              <a:t>Schools and families will need to be consulted on changes to our offer in 2016-2017, to ensure we have a strategy and provision and policies that will be well-supported and create positive outcomes for SEND learners.</a:t>
            </a:r>
          </a:p>
          <a:p>
            <a:pPr>
              <a:buFont typeface="+mj-lt"/>
              <a:buAutoNum type="arabicPeriod"/>
            </a:pPr>
            <a:endParaRPr lang="en-GB" sz="1400" dirty="0"/>
          </a:p>
          <a:p>
            <a:pPr>
              <a:buFont typeface="+mj-lt"/>
              <a:buAutoNum type="arabicPeriod"/>
            </a:pPr>
            <a:r>
              <a:rPr lang="en-GB" sz="1400" dirty="0" smtClean="0"/>
              <a:t>These changes will be implemented in stages at key points including April 2017, Sept 2017, April 2018 and Sept 2018. This timescale will take into account local developments, national reforms and the need for lead-in time for staffing or building changes.</a:t>
            </a:r>
          </a:p>
          <a:p>
            <a:pPr marL="0" indent="0">
              <a:buNone/>
            </a:pPr>
            <a:endParaRPr lang="en-GB" sz="1400" dirty="0"/>
          </a:p>
          <a:p>
            <a:pPr marL="0" indent="0">
              <a:buNone/>
            </a:pPr>
            <a:r>
              <a:rPr lang="en-GB" sz="1400" dirty="0" smtClean="0"/>
              <a:t>In combination, these changes can provide a sustainable and effective level of resource.</a:t>
            </a:r>
            <a:endParaRPr lang="en-GB" sz="1400" dirty="0"/>
          </a:p>
        </p:txBody>
      </p:sp>
      <p:sp>
        <p:nvSpPr>
          <p:cNvPr id="4" name="Date Placeholder 3"/>
          <p:cNvSpPr>
            <a:spLocks noGrp="1"/>
          </p:cNvSpPr>
          <p:nvPr>
            <p:ph type="dt" sz="half" idx="10"/>
          </p:nvPr>
        </p:nvSpPr>
        <p:spPr/>
        <p:txBody>
          <a:bodyPr/>
          <a:lstStyle/>
          <a:p>
            <a:fld id="{12185D13-3928-474E-9CF0-527861BEB2F2}" type="datetime1">
              <a:rPr lang="en-GB" smtClean="0"/>
              <a:t>27/09/2016</a:t>
            </a:fld>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10</a:t>
            </a:fld>
            <a:endParaRPr lang="en-GB"/>
          </a:p>
        </p:txBody>
      </p:sp>
    </p:spTree>
    <p:extLst>
      <p:ext uri="{BB962C8B-B14F-4D97-AF65-F5344CB8AC3E}">
        <p14:creationId xmlns:p14="http://schemas.microsoft.com/office/powerpoint/2010/main" val="2315987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smtClean="0"/>
              <a:t>Northumberland’s SEND funding context in 2016</a:t>
            </a:r>
            <a:endParaRPr lang="en-GB" sz="2000" dirty="0"/>
          </a:p>
        </p:txBody>
      </p:sp>
      <p:sp>
        <p:nvSpPr>
          <p:cNvPr id="3" name="Content Placeholder 2"/>
          <p:cNvSpPr>
            <a:spLocks noGrp="1"/>
          </p:cNvSpPr>
          <p:nvPr>
            <p:ph idx="1"/>
          </p:nvPr>
        </p:nvSpPr>
        <p:spPr>
          <a:xfrm>
            <a:off x="457200" y="1268760"/>
            <a:ext cx="8229600" cy="4857403"/>
          </a:xfrm>
        </p:spPr>
        <p:txBody>
          <a:bodyPr>
            <a:normAutofit/>
          </a:bodyPr>
          <a:lstStyle/>
          <a:p>
            <a:pPr marL="0" indent="0">
              <a:buNone/>
            </a:pPr>
            <a:r>
              <a:rPr lang="en-GB" sz="1400" dirty="0" smtClean="0"/>
              <a:t>Funding for SEND (and Inclusion) 0-25 years starts here:</a:t>
            </a:r>
          </a:p>
          <a:p>
            <a:pPr marL="0" indent="0">
              <a:buNone/>
            </a:pPr>
            <a:endParaRPr lang="en-GB" sz="1400" dirty="0"/>
          </a:p>
          <a:p>
            <a:pPr marL="0" indent="0">
              <a:buNone/>
            </a:pPr>
            <a:r>
              <a:rPr lang="en-GB" sz="1400" b="1" dirty="0" smtClean="0"/>
              <a:t>£16,092,524 from the DSG Schools Block</a:t>
            </a:r>
          </a:p>
          <a:p>
            <a:pPr marL="0" indent="0">
              <a:buNone/>
            </a:pPr>
            <a:r>
              <a:rPr lang="en-GB" sz="1400" dirty="0" smtClean="0"/>
              <a:t>includes</a:t>
            </a:r>
          </a:p>
          <a:p>
            <a:pPr marL="0" indent="0">
              <a:buNone/>
            </a:pPr>
            <a:r>
              <a:rPr lang="en-GB" sz="1400" dirty="0" smtClean="0"/>
              <a:t>£14,917,604 Element 2 SEN Notional Funding into mainstream schools</a:t>
            </a:r>
          </a:p>
          <a:p>
            <a:pPr marL="0" indent="0">
              <a:buNone/>
            </a:pPr>
            <a:r>
              <a:rPr lang="en-GB" sz="1400" dirty="0" smtClean="0"/>
              <a:t>£1,174,920 contribution to SEN Transport total costs of </a:t>
            </a:r>
            <a:r>
              <a:rPr lang="en-GB" sz="1400" dirty="0"/>
              <a:t>£4,585,000 </a:t>
            </a:r>
            <a:endParaRPr lang="en-GB" sz="1400" dirty="0" smtClean="0"/>
          </a:p>
          <a:p>
            <a:pPr marL="0" indent="0">
              <a:buNone/>
            </a:pPr>
            <a:endParaRPr lang="en-GB" sz="1400" dirty="0"/>
          </a:p>
          <a:p>
            <a:pPr marL="0" indent="0">
              <a:buNone/>
            </a:pPr>
            <a:r>
              <a:rPr lang="en-GB" sz="1400" b="1" dirty="0" smtClean="0"/>
              <a:t>£30,813,610 High Needs Block</a:t>
            </a:r>
          </a:p>
          <a:p>
            <a:pPr marL="0" indent="0">
              <a:buNone/>
            </a:pPr>
            <a:r>
              <a:rPr lang="en-GB" sz="1400" dirty="0" smtClean="0"/>
              <a:t>includes</a:t>
            </a:r>
          </a:p>
          <a:p>
            <a:pPr marL="0" indent="0">
              <a:buNone/>
            </a:pPr>
            <a:endParaRPr lang="en-GB" sz="1400" dirty="0" smtClean="0"/>
          </a:p>
          <a:p>
            <a:pPr marL="0" indent="0">
              <a:buNone/>
            </a:pPr>
            <a:endParaRPr lang="en-GB" sz="1400" dirty="0"/>
          </a:p>
          <a:p>
            <a:pPr marL="0" indent="0">
              <a:buNone/>
            </a:pPr>
            <a:endParaRPr lang="en-GB" sz="1400" dirty="0" smtClean="0"/>
          </a:p>
          <a:p>
            <a:pPr marL="0" indent="0">
              <a:buNone/>
            </a:pPr>
            <a:endParaRPr lang="en-GB" sz="1400" dirty="0"/>
          </a:p>
          <a:p>
            <a:pPr marL="0" indent="0">
              <a:buNone/>
            </a:pPr>
            <a:endParaRPr lang="en-GB" sz="1400" dirty="0" smtClean="0"/>
          </a:p>
          <a:p>
            <a:pPr marL="0" indent="0">
              <a:buNone/>
            </a:pPr>
            <a:endParaRPr lang="en-GB" sz="1400" dirty="0" smtClean="0"/>
          </a:p>
          <a:p>
            <a:pPr marL="0" indent="0">
              <a:buNone/>
            </a:pPr>
            <a:endParaRPr lang="en-GB" sz="1400" dirty="0" smtClean="0"/>
          </a:p>
          <a:p>
            <a:pPr marL="0" indent="0">
              <a:buNone/>
            </a:pPr>
            <a:endParaRPr lang="en-GB" sz="1400" dirty="0" smtClean="0"/>
          </a:p>
          <a:p>
            <a:pPr marL="0" indent="0">
              <a:buNone/>
            </a:pPr>
            <a:endParaRPr lang="en-GB" sz="1400" dirty="0"/>
          </a:p>
        </p:txBody>
      </p:sp>
      <p:graphicFrame>
        <p:nvGraphicFramePr>
          <p:cNvPr id="5" name="Table 4"/>
          <p:cNvGraphicFramePr>
            <a:graphicFrameLocks noGrp="1"/>
          </p:cNvGraphicFramePr>
          <p:nvPr>
            <p:extLst>
              <p:ext uri="{D42A27DB-BD31-4B8C-83A1-F6EECF244321}">
                <p14:modId xmlns:p14="http://schemas.microsoft.com/office/powerpoint/2010/main" val="3729867930"/>
              </p:ext>
            </p:extLst>
          </p:nvPr>
        </p:nvGraphicFramePr>
        <p:xfrm>
          <a:off x="539552" y="3717032"/>
          <a:ext cx="8208912" cy="1944216"/>
        </p:xfrm>
        <a:graphic>
          <a:graphicData uri="http://schemas.openxmlformats.org/drawingml/2006/table">
            <a:tbl>
              <a:tblPr>
                <a:tableStyleId>{5C22544A-7EE6-4342-B048-85BDC9FD1C3A}</a:tableStyleId>
              </a:tblPr>
              <a:tblGrid>
                <a:gridCol w="6768752"/>
                <a:gridCol w="1440160"/>
              </a:tblGrid>
              <a:tr h="190500">
                <a:tc>
                  <a:txBody>
                    <a:bodyPr/>
                    <a:lstStyle/>
                    <a:p>
                      <a:pPr lvl="1" algn="l" fontAlgn="b"/>
                      <a:r>
                        <a:rPr lang="en-GB" sz="1100" u="none" strike="noStrike" dirty="0">
                          <a:effectLst/>
                        </a:rPr>
                        <a:t>Deductions made by EFA at source for High Needs places</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£2,666,000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lvl="1" algn="l" fontAlgn="b"/>
                      <a:r>
                        <a:rPr lang="en-GB" sz="1100" u="none" strike="noStrike" dirty="0">
                          <a:effectLst/>
                        </a:rPr>
                        <a:t>Mainstream education </a:t>
                      </a:r>
                      <a:r>
                        <a:rPr lang="en-GB" sz="1100" u="none" strike="noStrike" dirty="0" smtClean="0">
                          <a:effectLst/>
                        </a:rPr>
                        <a:t>Element</a:t>
                      </a:r>
                      <a:r>
                        <a:rPr lang="en-GB" sz="1100" u="none" strike="noStrike" baseline="0" dirty="0" smtClean="0">
                          <a:effectLst/>
                        </a:rPr>
                        <a:t> 3 High Needs top-ups </a:t>
                      </a:r>
                      <a:r>
                        <a:rPr lang="en-GB" sz="1100" u="none" strike="noStrike" dirty="0" smtClean="0">
                          <a:effectLst/>
                        </a:rPr>
                        <a:t>(all sectors and ages)</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£4,800,000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lvl="1" algn="l" fontAlgn="b"/>
                      <a:r>
                        <a:rPr lang="en-GB" sz="1100" u="none" strike="noStrike" dirty="0">
                          <a:effectLst/>
                        </a:rPr>
                        <a:t>Specialist education (all </a:t>
                      </a:r>
                      <a:r>
                        <a:rPr lang="en-GB" sz="1100" u="none" strike="noStrike" dirty="0" smtClean="0">
                          <a:effectLst/>
                        </a:rPr>
                        <a:t>sectors and ages)</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£10,880,000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lvl="1" algn="l" fontAlgn="b"/>
                      <a:r>
                        <a:rPr lang="en-GB" sz="1100" u="none" strike="noStrike" dirty="0">
                          <a:effectLst/>
                        </a:rPr>
                        <a:t>Independent Special School places (E1, 2 and 3)</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£3,278,090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lvl="1" algn="l" fontAlgn="b"/>
                      <a:r>
                        <a:rPr lang="en-GB" sz="1100" u="none" strike="noStrike" dirty="0">
                          <a:effectLst/>
                        </a:rPr>
                        <a:t>Pupil Referral Unit</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£400,400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lvl="1" algn="l" fontAlgn="b"/>
                      <a:r>
                        <a:rPr lang="en-GB" sz="1100" u="none" strike="noStrike" dirty="0">
                          <a:effectLst/>
                        </a:rPr>
                        <a:t>Specialist SEND </a:t>
                      </a:r>
                      <a:r>
                        <a:rPr lang="en-GB" sz="1100" u="none" strike="noStrike" dirty="0" smtClean="0">
                          <a:effectLst/>
                        </a:rPr>
                        <a:t>services (incl. Educational Psychology, ASD, Behaviour, Sensory, Portage, Speech &amp; Lang)</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£3,764,260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lvl="1" algn="l" fontAlgn="b"/>
                      <a:r>
                        <a:rPr lang="en-GB" sz="1100" u="none" strike="noStrike" dirty="0">
                          <a:effectLst/>
                        </a:rPr>
                        <a:t>Other services for learners with additional </a:t>
                      </a:r>
                      <a:r>
                        <a:rPr lang="en-GB" sz="1100" u="none" strike="noStrike" dirty="0" smtClean="0">
                          <a:effectLst/>
                        </a:rPr>
                        <a:t>needs (incl. LAC, Inclusion Support, Education Welfare, EOTAS)</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£3,540,910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550">
                <a:tc>
                  <a:txBody>
                    <a:bodyPr/>
                    <a:lstStyle/>
                    <a:p>
                      <a:pPr lvl="1" algn="l" fontAlgn="b"/>
                      <a:r>
                        <a:rPr lang="en-GB" sz="1100" u="none" strike="noStrike" dirty="0">
                          <a:effectLst/>
                        </a:rPr>
                        <a:t>Portable equipment to meet physical disability needs in schools</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£55,000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lvl="1" algn="l" fontAlgn="b"/>
                      <a:r>
                        <a:rPr lang="en-GB" sz="1100" u="none" strike="noStrike" dirty="0" err="1">
                          <a:effectLst/>
                        </a:rPr>
                        <a:t>Barndale</a:t>
                      </a:r>
                      <a:r>
                        <a:rPr lang="en-GB" sz="1100" u="none" strike="noStrike" dirty="0">
                          <a:effectLst/>
                        </a:rPr>
                        <a:t> House School residential provision</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£296,250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666">
                <a:tc>
                  <a:txBody>
                    <a:bodyPr/>
                    <a:lstStyle/>
                    <a:p>
                      <a:pPr lvl="1" algn="l" fontAlgn="b"/>
                      <a:r>
                        <a:rPr lang="en-GB" sz="1100" u="none" strike="noStrike" dirty="0">
                          <a:effectLst/>
                        </a:rPr>
                        <a:t>Other </a:t>
                      </a:r>
                      <a:r>
                        <a:rPr lang="en-GB" sz="1100" u="none" strike="noStrike" dirty="0" smtClean="0">
                          <a:effectLst/>
                        </a:rPr>
                        <a:t>costs (including therapies, mediation, alternative provision and operational charges)</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u="none" strike="noStrike" dirty="0">
                          <a:effectLst/>
                        </a:rPr>
                        <a:t>£1,132,700</a:t>
                      </a:r>
                      <a:endParaRPr lang="en-GB" sz="1100" b="0"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6"/>
          <p:cNvSpPr>
            <a:spLocks noGrp="1"/>
          </p:cNvSpPr>
          <p:nvPr>
            <p:ph type="dt" sz="half" idx="10"/>
          </p:nvPr>
        </p:nvSpPr>
        <p:spPr/>
        <p:txBody>
          <a:bodyPr/>
          <a:lstStyle/>
          <a:p>
            <a:fld id="{B7C75AE5-DD9B-4732-8FA9-3FDCE8F45600}" type="datetime1">
              <a:rPr lang="en-GB" smtClean="0"/>
              <a:t>27/09/2016</a:t>
            </a:fld>
            <a:endParaRPr lang="en-GB"/>
          </a:p>
        </p:txBody>
      </p:sp>
      <p:sp>
        <p:nvSpPr>
          <p:cNvPr id="8" name="Slide Number Placeholder 7"/>
          <p:cNvSpPr>
            <a:spLocks noGrp="1"/>
          </p:cNvSpPr>
          <p:nvPr>
            <p:ph type="sldNum" sz="quarter" idx="12"/>
          </p:nvPr>
        </p:nvSpPr>
        <p:spPr/>
        <p:txBody>
          <a:bodyPr/>
          <a:lstStyle/>
          <a:p>
            <a:fld id="{CD8EB2F8-40CE-4AA2-9B1A-3FD909E60FEB}" type="slidenum">
              <a:rPr lang="en-GB" smtClean="0"/>
              <a:t>2</a:t>
            </a:fld>
            <a:endParaRPr lang="en-GB"/>
          </a:p>
        </p:txBody>
      </p:sp>
    </p:spTree>
    <p:extLst>
      <p:ext uri="{BB962C8B-B14F-4D97-AF65-F5344CB8AC3E}">
        <p14:creationId xmlns:p14="http://schemas.microsoft.com/office/powerpoint/2010/main" val="3362013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smtClean="0"/>
              <a:t>Northumberland County Council’s contribution to SEND</a:t>
            </a:r>
            <a:endParaRPr lang="en-GB" sz="2000" dirty="0"/>
          </a:p>
        </p:txBody>
      </p:sp>
      <p:sp>
        <p:nvSpPr>
          <p:cNvPr id="3" name="Content Placeholder 2"/>
          <p:cNvSpPr>
            <a:spLocks noGrp="1"/>
          </p:cNvSpPr>
          <p:nvPr>
            <p:ph idx="1"/>
          </p:nvPr>
        </p:nvSpPr>
        <p:spPr>
          <a:xfrm>
            <a:off x="457200" y="1340768"/>
            <a:ext cx="8229600" cy="4785395"/>
          </a:xfrm>
        </p:spPr>
        <p:txBody>
          <a:bodyPr>
            <a:normAutofit/>
          </a:bodyPr>
          <a:lstStyle/>
          <a:p>
            <a:pPr marL="0" indent="0">
              <a:buNone/>
            </a:pPr>
            <a:r>
              <a:rPr lang="en-GB" sz="1400" b="1" dirty="0" smtClean="0"/>
              <a:t>The local authority also pays for a range of statutory SEND provision </a:t>
            </a:r>
            <a:r>
              <a:rPr lang="en-GB" sz="1400" dirty="0" smtClean="0"/>
              <a:t>including:</a:t>
            </a:r>
          </a:p>
          <a:p>
            <a:pPr marL="0" indent="0">
              <a:buNone/>
            </a:pPr>
            <a:endParaRPr lang="en-GB" sz="1400" dirty="0" smtClean="0"/>
          </a:p>
          <a:p>
            <a:r>
              <a:rPr lang="en-GB" sz="1400" dirty="0" smtClean="0"/>
              <a:t>SEN Transport costs above the initial DSG contribution, £3,410,080</a:t>
            </a:r>
          </a:p>
          <a:p>
            <a:pPr marL="0" indent="0">
              <a:buNone/>
            </a:pPr>
            <a:endParaRPr lang="en-GB" sz="1400" dirty="0" smtClean="0"/>
          </a:p>
          <a:p>
            <a:r>
              <a:rPr lang="en-GB" sz="1400" dirty="0" smtClean="0"/>
              <a:t>SEN Team (to manage SEN funding, EHC Plans / SEN Statements, statutory duties etc.) £573,610. Includes  grant from DfE of £228,510. It is not yet known if this grant will be available in 2017-2018.</a:t>
            </a:r>
          </a:p>
          <a:p>
            <a:pPr marL="0" indent="0">
              <a:buNone/>
            </a:pPr>
            <a:endParaRPr lang="en-GB" sz="1400" dirty="0" smtClean="0"/>
          </a:p>
          <a:p>
            <a:r>
              <a:rPr lang="en-GB" sz="1400" dirty="0" smtClean="0"/>
              <a:t>Information Advice Support Service (IASS, formerly ‘Parent Partnership’), £50,340</a:t>
            </a:r>
          </a:p>
          <a:p>
            <a:pPr marL="0" indent="0">
              <a:buNone/>
            </a:pPr>
            <a:endParaRPr lang="en-GB" sz="1400" dirty="0" smtClean="0"/>
          </a:p>
          <a:p>
            <a:r>
              <a:rPr lang="en-GB" sz="1400" dirty="0" smtClean="0"/>
              <a:t>Proportion of Careers Advice and Guidance for learners at risk of NEET, £545,230</a:t>
            </a:r>
          </a:p>
          <a:p>
            <a:pPr marL="0" indent="0">
              <a:buNone/>
            </a:pPr>
            <a:endParaRPr lang="en-GB" sz="1400" dirty="0" smtClean="0"/>
          </a:p>
          <a:p>
            <a:r>
              <a:rPr lang="en-GB" sz="1400" dirty="0" smtClean="0"/>
              <a:t>Educational Psychology involvement in statutory assessments for EHC Plans, £323,810</a:t>
            </a:r>
          </a:p>
          <a:p>
            <a:pPr marL="0" indent="0">
              <a:buNone/>
            </a:pPr>
            <a:endParaRPr lang="en-GB" sz="1400" dirty="0" smtClean="0"/>
          </a:p>
          <a:p>
            <a:r>
              <a:rPr lang="en-GB" sz="1400" dirty="0"/>
              <a:t>Management of SEND legal / statutory / strategic responsibilities</a:t>
            </a:r>
          </a:p>
          <a:p>
            <a:pPr marL="0" indent="0">
              <a:buNone/>
            </a:pPr>
            <a:endParaRPr lang="en-GB" sz="1400" dirty="0"/>
          </a:p>
        </p:txBody>
      </p:sp>
      <p:sp>
        <p:nvSpPr>
          <p:cNvPr id="4" name="Date Placeholder 3"/>
          <p:cNvSpPr>
            <a:spLocks noGrp="1"/>
          </p:cNvSpPr>
          <p:nvPr>
            <p:ph type="dt" sz="half" idx="10"/>
          </p:nvPr>
        </p:nvSpPr>
        <p:spPr/>
        <p:txBody>
          <a:bodyPr/>
          <a:lstStyle/>
          <a:p>
            <a:fld id="{12185D13-3928-474E-9CF0-527861BEB2F2}" type="datetime1">
              <a:rPr lang="en-GB" smtClean="0"/>
              <a:t>27/09/2016</a:t>
            </a:fld>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3</a:t>
            </a:fld>
            <a:endParaRPr lang="en-GB"/>
          </a:p>
        </p:txBody>
      </p:sp>
    </p:spTree>
    <p:extLst>
      <p:ext uri="{BB962C8B-B14F-4D97-AF65-F5344CB8AC3E}">
        <p14:creationId xmlns:p14="http://schemas.microsoft.com/office/powerpoint/2010/main" val="1221407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a:t>Northumberland’s SEND funding context in 2016</a:t>
            </a:r>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pPr marL="0" indent="0">
              <a:buNone/>
            </a:pPr>
            <a:r>
              <a:rPr lang="en-GB" sz="1400" dirty="0" smtClean="0"/>
              <a:t>The Department for Education conducted a comprehensive review of education funding, including SEND funding. </a:t>
            </a:r>
            <a:r>
              <a:rPr lang="en-GB" sz="1400" dirty="0"/>
              <a:t> </a:t>
            </a:r>
            <a:r>
              <a:rPr lang="en-GB" sz="1400" dirty="0" smtClean="0"/>
              <a:t>Local authorities hoped to hear how SEND would be more fairly and sustainable funded in future.</a:t>
            </a:r>
          </a:p>
          <a:p>
            <a:pPr marL="0" indent="0">
              <a:buNone/>
            </a:pPr>
            <a:endParaRPr lang="en-GB" sz="1400" dirty="0"/>
          </a:p>
          <a:p>
            <a:pPr marL="0" indent="0">
              <a:buNone/>
            </a:pPr>
            <a:r>
              <a:rPr lang="en-GB" sz="1400" dirty="0" smtClean="0"/>
              <a:t>All Local Authorities in England expected to hear the outcomes of that review by Sept 2016 and be able to plan for the implications from April 2017 onwards. DfE have announced they will carry out further consultation with a view to reforms starting in April 2018 instead.</a:t>
            </a:r>
          </a:p>
          <a:p>
            <a:pPr marL="0" indent="0">
              <a:buNone/>
            </a:pPr>
            <a:endParaRPr lang="en-GB" sz="1400" dirty="0"/>
          </a:p>
          <a:p>
            <a:pPr marL="0" indent="0">
              <a:buNone/>
            </a:pPr>
            <a:r>
              <a:rPr lang="en-GB" sz="1400" dirty="0" smtClean="0"/>
              <a:t>Until then, funding levels are to remain the same.</a:t>
            </a:r>
          </a:p>
          <a:p>
            <a:pPr marL="0" indent="0">
              <a:buNone/>
            </a:pPr>
            <a:endParaRPr lang="en-GB" sz="1400" dirty="0" smtClean="0"/>
          </a:p>
          <a:p>
            <a:pPr marL="0" indent="0">
              <a:buNone/>
            </a:pPr>
            <a:r>
              <a:rPr lang="en-GB" sz="1400" dirty="0" smtClean="0"/>
              <a:t>Unfortunately for Northumberland, this does not help us resolve problems that have accumulated over the last 10 years or more:</a:t>
            </a:r>
          </a:p>
          <a:p>
            <a:r>
              <a:rPr lang="en-GB" sz="1400" dirty="0" smtClean="0"/>
              <a:t>Overall, Northumberland receives lower levels of annual funding from the government than most LAs</a:t>
            </a:r>
          </a:p>
          <a:p>
            <a:r>
              <a:rPr lang="en-GB" sz="1400" dirty="0" smtClean="0"/>
              <a:t>Local and nationally the number of children with high and / or complex levels of SEN has increased year-on-year</a:t>
            </a:r>
          </a:p>
          <a:p>
            <a:r>
              <a:rPr lang="en-GB" sz="1400" dirty="0" smtClean="0"/>
              <a:t>The number of available places in local special schools is being exceeded by demand (especially autism, social emotional mental health needs and complex needs from birth).</a:t>
            </a:r>
          </a:p>
          <a:p>
            <a:r>
              <a:rPr lang="en-GB" sz="1400" dirty="0" smtClean="0"/>
              <a:t>The national SEND reforms of 2014 extended local authority duties by age (raising education obligations from 18 years up to 25 years) and by theme (bringing in those with mental health needs for the first time). This adds many more learners to be provided for with no increase in available funding.</a:t>
            </a:r>
            <a:endParaRPr lang="en-GB" sz="1400" dirty="0"/>
          </a:p>
          <a:p>
            <a:pPr marL="0" indent="0">
              <a:buNone/>
            </a:pPr>
            <a:r>
              <a:rPr lang="en-GB" sz="1400" dirty="0" smtClean="0"/>
              <a:t> </a:t>
            </a:r>
          </a:p>
          <a:p>
            <a:pPr marL="0" indent="0">
              <a:buNone/>
            </a:pPr>
            <a:r>
              <a:rPr lang="en-GB" sz="1400" b="1" dirty="0" smtClean="0"/>
              <a:t>In combination, these and other issues create pressures on available resources. </a:t>
            </a:r>
          </a:p>
          <a:p>
            <a:pPr marL="0" indent="0">
              <a:buNone/>
            </a:pPr>
            <a:endParaRPr lang="en-GB" sz="1400" dirty="0"/>
          </a:p>
          <a:p>
            <a:pPr marL="0" indent="0">
              <a:buNone/>
            </a:pPr>
            <a:r>
              <a:rPr lang="en-GB" sz="1400" b="1" dirty="0" smtClean="0"/>
              <a:t>In 2015-2016 this led to an overspend against the High Needs Block budget and is likely to do so in the coming years, unless changes are made to our local funding arrangements. The  2015-2016 overspend was mitigated by use of reserve funding.</a:t>
            </a:r>
            <a:endParaRPr lang="en-GB" sz="1400" b="1" dirty="0"/>
          </a:p>
        </p:txBody>
      </p:sp>
      <p:sp>
        <p:nvSpPr>
          <p:cNvPr id="4" name="Date Placeholder 3"/>
          <p:cNvSpPr>
            <a:spLocks noGrp="1"/>
          </p:cNvSpPr>
          <p:nvPr>
            <p:ph type="dt" sz="half" idx="10"/>
          </p:nvPr>
        </p:nvSpPr>
        <p:spPr/>
        <p:txBody>
          <a:bodyPr/>
          <a:lstStyle/>
          <a:p>
            <a:fld id="{66786A05-7E2C-4B59-8A15-1C16DE4C8955}" type="datetime1">
              <a:rPr lang="en-GB" smtClean="0"/>
              <a:t>27/09/2016</a:t>
            </a:fld>
            <a:endParaRPr lang="en-GB" dirty="0"/>
          </a:p>
        </p:txBody>
      </p:sp>
      <p:sp>
        <p:nvSpPr>
          <p:cNvPr id="5" name="Slide Number Placeholder 4"/>
          <p:cNvSpPr>
            <a:spLocks noGrp="1"/>
          </p:cNvSpPr>
          <p:nvPr>
            <p:ph type="sldNum" sz="quarter" idx="12"/>
          </p:nvPr>
        </p:nvSpPr>
        <p:spPr/>
        <p:txBody>
          <a:bodyPr/>
          <a:lstStyle/>
          <a:p>
            <a:fld id="{CD8EB2F8-40CE-4AA2-9B1A-3FD909E60FEB}" type="slidenum">
              <a:rPr lang="en-GB" smtClean="0"/>
              <a:t>4</a:t>
            </a:fld>
            <a:endParaRPr lang="en-GB"/>
          </a:p>
        </p:txBody>
      </p:sp>
    </p:spTree>
    <p:extLst>
      <p:ext uri="{BB962C8B-B14F-4D97-AF65-F5344CB8AC3E}">
        <p14:creationId xmlns:p14="http://schemas.microsoft.com/office/powerpoint/2010/main" val="75549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smtClean="0"/>
              <a:t>Northumberland High Needs Block</a:t>
            </a:r>
            <a:endParaRPr lang="en-GB" sz="2000" dirty="0"/>
          </a:p>
        </p:txBody>
      </p:sp>
      <p:sp>
        <p:nvSpPr>
          <p:cNvPr id="3" name="Content Placeholder 2"/>
          <p:cNvSpPr>
            <a:spLocks noGrp="1"/>
          </p:cNvSpPr>
          <p:nvPr>
            <p:ph idx="1"/>
          </p:nvPr>
        </p:nvSpPr>
        <p:spPr>
          <a:xfrm>
            <a:off x="457200" y="1340768"/>
            <a:ext cx="8229600" cy="4785395"/>
          </a:xfrm>
        </p:spPr>
        <p:txBody>
          <a:bodyPr>
            <a:normAutofit lnSpcReduction="10000"/>
          </a:bodyPr>
          <a:lstStyle/>
          <a:p>
            <a:pPr marL="0" indent="0">
              <a:buNone/>
            </a:pPr>
            <a:r>
              <a:rPr lang="en-GB" sz="1400" b="1" dirty="0" smtClean="0"/>
              <a:t>If national funding for Northumberland remains the same year on year, but demand for resources does not decrease there will be an annual accumulation of overspend:</a:t>
            </a:r>
          </a:p>
          <a:p>
            <a:pPr marL="0" indent="0">
              <a:buNone/>
            </a:pPr>
            <a:endParaRPr lang="en-GB" sz="1400" dirty="0"/>
          </a:p>
          <a:p>
            <a:pPr marL="0" indent="0">
              <a:buNone/>
            </a:pPr>
            <a:r>
              <a:rPr lang="en-GB" sz="1400" dirty="0" smtClean="0"/>
              <a:t>In this model an annual overspend of £750,000 has been used, as it reflects the recent experience in 2015 and 2016</a:t>
            </a:r>
            <a:r>
              <a:rPr lang="en-GB" sz="1400" b="1" dirty="0" smtClean="0"/>
              <a:t>.</a:t>
            </a:r>
          </a:p>
          <a:p>
            <a:pPr marL="0" indent="0">
              <a:buNone/>
            </a:pPr>
            <a:endParaRPr lang="en-GB" sz="1400" b="1" dirty="0"/>
          </a:p>
          <a:p>
            <a:pPr marL="0" indent="0">
              <a:buNone/>
            </a:pPr>
            <a:endParaRPr lang="en-GB" sz="1400" dirty="0" smtClean="0"/>
          </a:p>
          <a:p>
            <a:pPr marL="0" indent="0">
              <a:buNone/>
            </a:pPr>
            <a:endParaRPr lang="en-GB" sz="1400" dirty="0"/>
          </a:p>
          <a:p>
            <a:pPr marL="0" indent="0">
              <a:buNone/>
            </a:pPr>
            <a:endParaRPr lang="en-GB" sz="1400" dirty="0" smtClean="0"/>
          </a:p>
          <a:p>
            <a:pPr marL="0" indent="0">
              <a:buNone/>
            </a:pPr>
            <a:endParaRPr lang="en-GB" sz="1400" dirty="0"/>
          </a:p>
          <a:p>
            <a:pPr marL="0" indent="0">
              <a:buNone/>
            </a:pPr>
            <a:endParaRPr lang="en-GB" sz="1400" dirty="0" smtClean="0"/>
          </a:p>
          <a:p>
            <a:pPr marL="0" indent="0">
              <a:buNone/>
            </a:pPr>
            <a:endParaRPr lang="en-GB" sz="1400" dirty="0"/>
          </a:p>
          <a:p>
            <a:pPr marL="0" indent="0">
              <a:buNone/>
            </a:pPr>
            <a:endParaRPr lang="en-GB" sz="1400" dirty="0" smtClean="0"/>
          </a:p>
          <a:p>
            <a:pPr marL="0" indent="0">
              <a:buNone/>
            </a:pPr>
            <a:r>
              <a:rPr lang="en-GB" sz="1400" dirty="0" smtClean="0"/>
              <a:t>We have not made projections from 2020 onwards: at that point it is expected a new national formula will address this instead. </a:t>
            </a:r>
          </a:p>
          <a:p>
            <a:pPr marL="0" indent="0">
              <a:buNone/>
            </a:pPr>
            <a:endParaRPr lang="en-GB" sz="1400" dirty="0"/>
          </a:p>
          <a:p>
            <a:pPr marL="0" indent="0">
              <a:buNone/>
            </a:pPr>
            <a:r>
              <a:rPr lang="en-GB" sz="1400" dirty="0" smtClean="0"/>
              <a:t>Given the annual increase in the number of High Needs learners and the fact fewer will exit the system over the next 10-15 years, it may be some years before this pattern ‘plateaus’ where new learners entering and those exiting are roughly the same each year. Until then, an annual increase in pressure is expected.</a:t>
            </a:r>
          </a:p>
          <a:p>
            <a:pPr marL="0" indent="0">
              <a:buNone/>
            </a:pPr>
            <a:endParaRPr lang="en-GB" sz="1400" dirty="0"/>
          </a:p>
          <a:p>
            <a:pPr marL="0" indent="0">
              <a:buNone/>
            </a:pPr>
            <a:r>
              <a:rPr lang="en-GB" sz="1400" dirty="0" smtClean="0"/>
              <a:t>This financial situation can be resolved. A number of options have been considered.</a:t>
            </a:r>
            <a:endParaRPr lang="en-GB" sz="1400" dirty="0"/>
          </a:p>
        </p:txBody>
      </p:sp>
      <p:graphicFrame>
        <p:nvGraphicFramePr>
          <p:cNvPr id="4" name="Table 3"/>
          <p:cNvGraphicFramePr>
            <a:graphicFrameLocks noGrp="1"/>
          </p:cNvGraphicFramePr>
          <p:nvPr>
            <p:extLst>
              <p:ext uri="{D42A27DB-BD31-4B8C-83A1-F6EECF244321}">
                <p14:modId xmlns:p14="http://schemas.microsoft.com/office/powerpoint/2010/main" val="3652406463"/>
              </p:ext>
            </p:extLst>
          </p:nvPr>
        </p:nvGraphicFramePr>
        <p:xfrm>
          <a:off x="971600" y="2564904"/>
          <a:ext cx="7200799" cy="1593598"/>
        </p:xfrm>
        <a:graphic>
          <a:graphicData uri="http://schemas.openxmlformats.org/drawingml/2006/table">
            <a:tbl>
              <a:tblPr firstRow="1" bandRow="1">
                <a:tableStyleId>{5C22544A-7EE6-4342-B048-85BDC9FD1C3A}</a:tableStyleId>
              </a:tblPr>
              <a:tblGrid>
                <a:gridCol w="1322687"/>
                <a:gridCol w="1212467"/>
                <a:gridCol w="1212467"/>
                <a:gridCol w="1057844"/>
                <a:gridCol w="1197667"/>
                <a:gridCol w="1197667"/>
              </a:tblGrid>
              <a:tr h="504056">
                <a:tc>
                  <a:txBody>
                    <a:bodyPr/>
                    <a:lstStyle/>
                    <a:p>
                      <a:r>
                        <a:rPr lang="en-GB" sz="1200" dirty="0" smtClean="0"/>
                        <a:t>Financial year end</a:t>
                      </a:r>
                      <a:endParaRPr lang="en-GB" sz="1200" dirty="0"/>
                    </a:p>
                  </a:txBody>
                  <a:tcPr/>
                </a:tc>
                <a:tc>
                  <a:txBody>
                    <a:bodyPr/>
                    <a:lstStyle/>
                    <a:p>
                      <a:r>
                        <a:rPr lang="en-GB" dirty="0" smtClean="0"/>
                        <a:t>2016</a:t>
                      </a:r>
                      <a:endParaRPr lang="en-GB" dirty="0"/>
                    </a:p>
                  </a:txBody>
                  <a:tcPr/>
                </a:tc>
                <a:tc>
                  <a:txBody>
                    <a:bodyPr/>
                    <a:lstStyle/>
                    <a:p>
                      <a:r>
                        <a:rPr lang="en-GB" dirty="0" smtClean="0"/>
                        <a:t>2017</a:t>
                      </a:r>
                      <a:endParaRPr lang="en-GB" dirty="0"/>
                    </a:p>
                  </a:txBody>
                  <a:tcPr/>
                </a:tc>
                <a:tc>
                  <a:txBody>
                    <a:bodyPr/>
                    <a:lstStyle/>
                    <a:p>
                      <a:r>
                        <a:rPr lang="en-GB" dirty="0" smtClean="0"/>
                        <a:t>2018</a:t>
                      </a:r>
                      <a:endParaRPr lang="en-GB" dirty="0"/>
                    </a:p>
                  </a:txBody>
                  <a:tcPr/>
                </a:tc>
                <a:tc>
                  <a:txBody>
                    <a:bodyPr/>
                    <a:lstStyle/>
                    <a:p>
                      <a:r>
                        <a:rPr lang="en-GB" dirty="0" smtClean="0"/>
                        <a:t>2019</a:t>
                      </a:r>
                      <a:endParaRPr lang="en-GB" dirty="0"/>
                    </a:p>
                  </a:txBody>
                  <a:tcPr/>
                </a:tc>
                <a:tc>
                  <a:txBody>
                    <a:bodyPr/>
                    <a:lstStyle/>
                    <a:p>
                      <a:r>
                        <a:rPr lang="en-GB" dirty="0" smtClean="0"/>
                        <a:t>2020</a:t>
                      </a:r>
                      <a:endParaRPr lang="en-GB" dirty="0"/>
                    </a:p>
                  </a:txBody>
                  <a:tcPr/>
                </a:tc>
              </a:tr>
              <a:tr h="544771">
                <a:tc>
                  <a:txBody>
                    <a:bodyPr/>
                    <a:lstStyle/>
                    <a:p>
                      <a:r>
                        <a:rPr lang="en-GB" sz="1200" dirty="0" smtClean="0"/>
                        <a:t>Overspend</a:t>
                      </a:r>
                      <a:endParaRPr lang="en-GB" sz="1200" dirty="0"/>
                    </a:p>
                  </a:txBody>
                  <a:tcPr/>
                </a:tc>
                <a:tc>
                  <a:txBody>
                    <a:bodyPr/>
                    <a:lstStyle/>
                    <a:p>
                      <a:r>
                        <a:rPr lang="en-GB" sz="1200" dirty="0" smtClean="0"/>
                        <a:t>£750,000</a:t>
                      </a:r>
                      <a:endParaRPr lang="en-GB" sz="1200" dirty="0"/>
                    </a:p>
                  </a:txBody>
                  <a:tcPr/>
                </a:tc>
                <a:tc>
                  <a:txBody>
                    <a:bodyPr/>
                    <a:lstStyle/>
                    <a:p>
                      <a:r>
                        <a:rPr lang="en-GB" sz="1200" dirty="0" smtClean="0"/>
                        <a:t>£750,000</a:t>
                      </a:r>
                      <a:endParaRPr lang="en-GB" sz="1200" dirty="0"/>
                    </a:p>
                  </a:txBody>
                  <a:tcPr/>
                </a:tc>
                <a:tc>
                  <a:txBody>
                    <a:bodyPr/>
                    <a:lstStyle/>
                    <a:p>
                      <a:r>
                        <a:rPr lang="en-GB" sz="1200" dirty="0" smtClean="0"/>
                        <a:t>£750,000</a:t>
                      </a:r>
                      <a:endParaRPr lang="en-GB" sz="1200" dirty="0"/>
                    </a:p>
                  </a:txBody>
                  <a:tcPr/>
                </a:tc>
                <a:tc>
                  <a:txBody>
                    <a:bodyPr/>
                    <a:lstStyle/>
                    <a:p>
                      <a:r>
                        <a:rPr lang="en-GB" sz="1200" dirty="0" smtClean="0"/>
                        <a:t>£750,000</a:t>
                      </a:r>
                      <a:endParaRPr lang="en-GB" sz="1200" dirty="0"/>
                    </a:p>
                  </a:txBody>
                  <a:tcPr/>
                </a:tc>
                <a:tc>
                  <a:txBody>
                    <a:bodyPr/>
                    <a:lstStyle/>
                    <a:p>
                      <a:r>
                        <a:rPr lang="en-GB" sz="1200" dirty="0" smtClean="0"/>
                        <a:t>£750,000</a:t>
                      </a:r>
                      <a:endParaRPr lang="en-GB" sz="1200" dirty="0"/>
                    </a:p>
                  </a:txBody>
                  <a:tcPr/>
                </a:tc>
              </a:tr>
              <a:tr h="544771">
                <a:tc>
                  <a:txBody>
                    <a:bodyPr/>
                    <a:lstStyle/>
                    <a:p>
                      <a:r>
                        <a:rPr lang="en-GB" sz="1200" dirty="0" smtClean="0"/>
                        <a:t>Accumulation</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£750,000</a:t>
                      </a:r>
                    </a:p>
                  </a:txBody>
                  <a:tcPr/>
                </a:tc>
                <a:tc>
                  <a:txBody>
                    <a:bodyPr/>
                    <a:lstStyle/>
                    <a:p>
                      <a:r>
                        <a:rPr lang="en-GB" sz="1200" dirty="0" smtClean="0"/>
                        <a:t>£1.5 million</a:t>
                      </a:r>
                      <a:endParaRPr lang="en-GB" sz="1200" dirty="0"/>
                    </a:p>
                  </a:txBody>
                  <a:tcPr/>
                </a:tc>
                <a:tc>
                  <a:txBody>
                    <a:bodyPr/>
                    <a:lstStyle/>
                    <a:p>
                      <a:r>
                        <a:rPr lang="en-GB" sz="1200" dirty="0" smtClean="0"/>
                        <a:t>£2.25 million</a:t>
                      </a:r>
                      <a:endParaRPr lang="en-GB" sz="1200" dirty="0"/>
                    </a:p>
                  </a:txBody>
                  <a:tcPr/>
                </a:tc>
                <a:tc>
                  <a:txBody>
                    <a:bodyPr/>
                    <a:lstStyle/>
                    <a:p>
                      <a:r>
                        <a:rPr lang="en-GB" sz="1200" dirty="0" smtClean="0"/>
                        <a:t>£3 million</a:t>
                      </a:r>
                      <a:endParaRPr lang="en-GB" sz="1200" dirty="0"/>
                    </a:p>
                  </a:txBody>
                  <a:tcPr/>
                </a:tc>
                <a:tc>
                  <a:txBody>
                    <a:bodyPr/>
                    <a:lstStyle/>
                    <a:p>
                      <a:r>
                        <a:rPr lang="en-GB" sz="1200" dirty="0" smtClean="0"/>
                        <a:t>£3.75 million</a:t>
                      </a:r>
                      <a:endParaRPr lang="en-GB" sz="1200" dirty="0"/>
                    </a:p>
                  </a:txBody>
                  <a:tcPr/>
                </a:tc>
              </a:tr>
            </a:tbl>
          </a:graphicData>
        </a:graphic>
      </p:graphicFrame>
      <p:sp>
        <p:nvSpPr>
          <p:cNvPr id="5" name="Date Placeholder 4"/>
          <p:cNvSpPr>
            <a:spLocks noGrp="1"/>
          </p:cNvSpPr>
          <p:nvPr>
            <p:ph type="dt" sz="half" idx="10"/>
          </p:nvPr>
        </p:nvSpPr>
        <p:spPr/>
        <p:txBody>
          <a:bodyPr/>
          <a:lstStyle/>
          <a:p>
            <a:fld id="{E7634413-4315-4A39-89C5-36FC1B1CB90C}" type="datetime1">
              <a:rPr lang="en-GB" smtClean="0"/>
              <a:t>27/09/2016</a:t>
            </a:fld>
            <a:endParaRPr lang="en-GB"/>
          </a:p>
        </p:txBody>
      </p:sp>
      <p:sp>
        <p:nvSpPr>
          <p:cNvPr id="6" name="Slide Number Placeholder 5"/>
          <p:cNvSpPr>
            <a:spLocks noGrp="1"/>
          </p:cNvSpPr>
          <p:nvPr>
            <p:ph type="sldNum" sz="quarter" idx="12"/>
          </p:nvPr>
        </p:nvSpPr>
        <p:spPr/>
        <p:txBody>
          <a:bodyPr/>
          <a:lstStyle/>
          <a:p>
            <a:fld id="{CD8EB2F8-40CE-4AA2-9B1A-3FD909E60FEB}" type="slidenum">
              <a:rPr lang="en-GB" smtClean="0"/>
              <a:t>5</a:t>
            </a:fld>
            <a:endParaRPr lang="en-GB" dirty="0"/>
          </a:p>
        </p:txBody>
      </p:sp>
    </p:spTree>
    <p:extLst>
      <p:ext uri="{BB962C8B-B14F-4D97-AF65-F5344CB8AC3E}">
        <p14:creationId xmlns:p14="http://schemas.microsoft.com/office/powerpoint/2010/main" val="1806608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smtClean="0"/>
              <a:t>Proposed solution</a:t>
            </a:r>
            <a:endParaRPr lang="en-GB" sz="2000" dirty="0"/>
          </a:p>
        </p:txBody>
      </p:sp>
      <p:sp>
        <p:nvSpPr>
          <p:cNvPr id="3" name="Content Placeholder 2"/>
          <p:cNvSpPr>
            <a:spLocks noGrp="1"/>
          </p:cNvSpPr>
          <p:nvPr>
            <p:ph idx="1"/>
          </p:nvPr>
        </p:nvSpPr>
        <p:spPr>
          <a:xfrm>
            <a:off x="457200" y="1196752"/>
            <a:ext cx="8229600" cy="4929411"/>
          </a:xfrm>
        </p:spPr>
        <p:txBody>
          <a:bodyPr>
            <a:normAutofit lnSpcReduction="10000"/>
          </a:bodyPr>
          <a:lstStyle/>
          <a:p>
            <a:pPr marL="0" indent="0">
              <a:buNone/>
            </a:pPr>
            <a:endParaRPr lang="en-GB" sz="1400" b="1" dirty="0"/>
          </a:p>
          <a:p>
            <a:pPr marL="0" indent="0">
              <a:buNone/>
            </a:pPr>
            <a:r>
              <a:rPr lang="en-GB" sz="1400" b="1" dirty="0" smtClean="0"/>
              <a:t>Move some centrally funded SEND services out of High Needs Block and into Service Level Agreements with schools / colleges.</a:t>
            </a:r>
          </a:p>
          <a:p>
            <a:pPr marL="0" indent="0">
              <a:buNone/>
            </a:pPr>
            <a:endParaRPr lang="en-GB" sz="1400" dirty="0"/>
          </a:p>
          <a:p>
            <a:pPr marL="0" indent="0">
              <a:buNone/>
            </a:pPr>
            <a:r>
              <a:rPr lang="en-GB" sz="1400" dirty="0" smtClean="0"/>
              <a:t>Many local authorities have already done so. Funding from the High Needs Block is released to ensure there is no annual overspend and therefore no accumulation. </a:t>
            </a:r>
          </a:p>
          <a:p>
            <a:pPr marL="0" indent="0">
              <a:buNone/>
            </a:pPr>
            <a:endParaRPr lang="en-GB" sz="1400" dirty="0"/>
          </a:p>
          <a:p>
            <a:pPr marL="0" indent="0">
              <a:buNone/>
            </a:pPr>
            <a:r>
              <a:rPr lang="en-GB" sz="1400" dirty="0" smtClean="0"/>
              <a:t>It would also release some financial space in the High Needs </a:t>
            </a:r>
            <a:r>
              <a:rPr lang="en-GB" sz="1400" dirty="0"/>
              <a:t>B</a:t>
            </a:r>
            <a:r>
              <a:rPr lang="en-GB" sz="1400" dirty="0" smtClean="0"/>
              <a:t>lock to fund growing special schools and top-ups for mainstream High Needs learners.</a:t>
            </a:r>
          </a:p>
          <a:p>
            <a:pPr marL="0" indent="0">
              <a:buNone/>
            </a:pPr>
            <a:endParaRPr lang="en-GB" sz="1400" dirty="0"/>
          </a:p>
          <a:p>
            <a:pPr marL="0" indent="0">
              <a:buNone/>
            </a:pPr>
            <a:r>
              <a:rPr lang="en-GB" sz="1400" dirty="0" smtClean="0"/>
              <a:t>The current government intends all or most schools to become academies in the next few years. They may also propose the ending of Schools Forum. These factors in combination would make central funding of SEND services very difficult and de-delegation across all schools impossible. SLA-based service provision may become the only model for all but a few areas of work.</a:t>
            </a:r>
          </a:p>
          <a:p>
            <a:pPr marL="0" indent="0">
              <a:buNone/>
            </a:pPr>
            <a:endParaRPr lang="en-GB" sz="1400" dirty="0"/>
          </a:p>
          <a:p>
            <a:pPr marL="0" indent="0">
              <a:buNone/>
            </a:pPr>
            <a:r>
              <a:rPr lang="en-GB" sz="1400" dirty="0" smtClean="0"/>
              <a:t>How would this work in Northumberland?</a:t>
            </a:r>
          </a:p>
          <a:p>
            <a:pPr marL="0" indent="0">
              <a:buNone/>
            </a:pPr>
            <a:endParaRPr lang="en-GB" sz="1400" dirty="0"/>
          </a:p>
          <a:p>
            <a:r>
              <a:rPr lang="en-GB" sz="1400" dirty="0" smtClean="0"/>
              <a:t>At present 7 SEND services are funded for £3.74 million per year from High Needs </a:t>
            </a:r>
            <a:r>
              <a:rPr lang="en-GB" sz="1400" dirty="0"/>
              <a:t>Block. See slide 2. </a:t>
            </a:r>
            <a:endParaRPr lang="en-GB" sz="1400" dirty="0" smtClean="0"/>
          </a:p>
          <a:p>
            <a:r>
              <a:rPr lang="en-GB" sz="1400" dirty="0" smtClean="0"/>
              <a:t>In many local authorities some SEND services are traded via SLAs with schools / colleges. Typically </a:t>
            </a:r>
            <a:r>
              <a:rPr lang="en-GB" sz="1400" dirty="0"/>
              <a:t>dyslexia, autism, educational psychology and behaviour </a:t>
            </a:r>
            <a:r>
              <a:rPr lang="en-GB" sz="1400" dirty="0" smtClean="0"/>
              <a:t>support services.</a:t>
            </a:r>
          </a:p>
          <a:p>
            <a:r>
              <a:rPr lang="en-GB" sz="1400" dirty="0" smtClean="0"/>
              <a:t>In Northumberland that would move around £2.3 million of costs out of High Needs Block annually.</a:t>
            </a:r>
            <a:endParaRPr lang="en-GB" sz="1400" dirty="0"/>
          </a:p>
        </p:txBody>
      </p:sp>
      <p:sp>
        <p:nvSpPr>
          <p:cNvPr id="4" name="Date Placeholder 3"/>
          <p:cNvSpPr>
            <a:spLocks noGrp="1"/>
          </p:cNvSpPr>
          <p:nvPr>
            <p:ph type="dt" sz="half" idx="10"/>
          </p:nvPr>
        </p:nvSpPr>
        <p:spPr/>
        <p:txBody>
          <a:bodyPr/>
          <a:lstStyle/>
          <a:p>
            <a:fld id="{B099CE99-46FB-4E27-A067-455A5284D505}" type="datetime1">
              <a:rPr lang="en-GB" smtClean="0"/>
              <a:t>27/09/2016</a:t>
            </a:fld>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6</a:t>
            </a:fld>
            <a:endParaRPr lang="en-GB"/>
          </a:p>
        </p:txBody>
      </p:sp>
    </p:spTree>
    <p:extLst>
      <p:ext uri="{BB962C8B-B14F-4D97-AF65-F5344CB8AC3E}">
        <p14:creationId xmlns:p14="http://schemas.microsoft.com/office/powerpoint/2010/main" val="3157340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a:t>Proposed </a:t>
            </a:r>
            <a:r>
              <a:rPr lang="en-GB" sz="2000" dirty="0" smtClean="0"/>
              <a:t>solution and other solutions considered</a:t>
            </a:r>
            <a:endParaRPr lang="en-GB" sz="2000" dirty="0"/>
          </a:p>
        </p:txBody>
      </p:sp>
      <p:sp>
        <p:nvSpPr>
          <p:cNvPr id="3" name="Content Placeholder 2"/>
          <p:cNvSpPr>
            <a:spLocks noGrp="1"/>
          </p:cNvSpPr>
          <p:nvPr>
            <p:ph idx="1"/>
          </p:nvPr>
        </p:nvSpPr>
        <p:spPr>
          <a:xfrm>
            <a:off x="457200" y="1196752"/>
            <a:ext cx="8229600" cy="4929411"/>
          </a:xfrm>
        </p:spPr>
        <p:txBody>
          <a:bodyPr>
            <a:normAutofit lnSpcReduction="10000"/>
          </a:bodyPr>
          <a:lstStyle/>
          <a:p>
            <a:pPr marL="0" indent="0">
              <a:buNone/>
            </a:pPr>
            <a:endParaRPr lang="en-GB" sz="1400" b="1" dirty="0" smtClean="0"/>
          </a:p>
          <a:p>
            <a:pPr marL="0" indent="0">
              <a:buNone/>
            </a:pPr>
            <a:r>
              <a:rPr lang="en-GB" sz="1400" dirty="0"/>
              <a:t>SLAs would have to be as long-term as possible to allow for staffing recruitment, development and retention… say three years</a:t>
            </a:r>
            <a:r>
              <a:rPr lang="en-GB" sz="1400" dirty="0" smtClean="0"/>
              <a:t>.</a:t>
            </a:r>
          </a:p>
          <a:p>
            <a:pPr marL="0" indent="0">
              <a:buNone/>
            </a:pPr>
            <a:endParaRPr lang="en-GB" sz="1400" dirty="0"/>
          </a:p>
          <a:p>
            <a:pPr marL="0" indent="0">
              <a:buNone/>
            </a:pPr>
            <a:r>
              <a:rPr lang="en-GB" sz="1400" dirty="0"/>
              <a:t>Services which were in demand may increase in size. Others may reduce or change to meet the different patterns of needs.</a:t>
            </a:r>
          </a:p>
          <a:p>
            <a:pPr marL="0" indent="0">
              <a:buNone/>
            </a:pPr>
            <a:endParaRPr lang="en-GB" sz="1400" dirty="0"/>
          </a:p>
          <a:p>
            <a:pPr marL="0" indent="0">
              <a:buNone/>
            </a:pPr>
            <a:r>
              <a:rPr lang="en-GB" sz="1400" dirty="0"/>
              <a:t>National benchmarking indicates Northumberland schools pay £69 per head for SEN support services but the national averages are £34 and £37 per head. Moving to SLAs would bring us in line with national comparators.</a:t>
            </a:r>
          </a:p>
          <a:p>
            <a:pPr marL="0" indent="0">
              <a:buNone/>
            </a:pPr>
            <a:endParaRPr lang="en-GB" sz="1400" b="1" dirty="0" smtClean="0"/>
          </a:p>
          <a:p>
            <a:pPr marL="0" indent="0">
              <a:buNone/>
            </a:pPr>
            <a:endParaRPr lang="en-GB" sz="1400" b="1" dirty="0" smtClean="0"/>
          </a:p>
          <a:p>
            <a:pPr marL="0" indent="0">
              <a:buNone/>
            </a:pPr>
            <a:r>
              <a:rPr lang="en-GB" sz="1400" b="1" dirty="0" smtClean="0"/>
              <a:t>Alternative solutions: Standard annual charge to all schools based on size of school / budget</a:t>
            </a:r>
            <a:endParaRPr lang="en-GB" sz="1400" b="1" dirty="0"/>
          </a:p>
          <a:p>
            <a:pPr marL="0" indent="0">
              <a:buNone/>
            </a:pPr>
            <a:endParaRPr lang="en-GB" sz="1400" dirty="0" smtClean="0"/>
          </a:p>
          <a:p>
            <a:pPr marL="0" indent="0">
              <a:buNone/>
            </a:pPr>
            <a:r>
              <a:rPr lang="en-GB" sz="1400" dirty="0"/>
              <a:t>£2.3 million represents only 1.3% of the £173,454,868 in mainstream school budgets as a whole.</a:t>
            </a:r>
          </a:p>
          <a:p>
            <a:pPr marL="0" indent="0">
              <a:buNone/>
            </a:pPr>
            <a:r>
              <a:rPr lang="en-GB" sz="1400" dirty="0" smtClean="0"/>
              <a:t>A standard annual charge of 1.3% of each school budget was considered but not considered to be a workable model.</a:t>
            </a:r>
          </a:p>
          <a:p>
            <a:pPr marL="0" indent="0">
              <a:buNone/>
            </a:pPr>
            <a:endParaRPr lang="en-GB" sz="1400" dirty="0"/>
          </a:p>
          <a:p>
            <a:pPr marL="0" indent="0">
              <a:buNone/>
            </a:pPr>
            <a:r>
              <a:rPr lang="en-GB" sz="1400" dirty="0" smtClean="0"/>
              <a:t>£2.3 million is equivalent to 15% of the total amount allocated to school via Element 2 Notional SEND</a:t>
            </a:r>
            <a:r>
              <a:rPr lang="en-GB" sz="1400" dirty="0"/>
              <a:t>: £14,917,604 in </a:t>
            </a:r>
            <a:r>
              <a:rPr lang="en-GB" sz="1400" dirty="0" smtClean="0"/>
              <a:t>2016-2017</a:t>
            </a:r>
            <a:r>
              <a:rPr lang="en-GB" sz="1400" dirty="0"/>
              <a:t>.</a:t>
            </a:r>
            <a:endParaRPr lang="en-GB" sz="1400" dirty="0" smtClean="0"/>
          </a:p>
          <a:p>
            <a:pPr marL="0" indent="0">
              <a:buNone/>
            </a:pPr>
            <a:r>
              <a:rPr lang="en-GB" sz="1400" dirty="0" smtClean="0"/>
              <a:t>A </a:t>
            </a:r>
            <a:r>
              <a:rPr lang="en-GB" sz="1400" dirty="0"/>
              <a:t>standard annual charge of </a:t>
            </a:r>
            <a:r>
              <a:rPr lang="en-GB" sz="1400" dirty="0" smtClean="0"/>
              <a:t>1</a:t>
            </a:r>
            <a:r>
              <a:rPr lang="en-GB" sz="1400" dirty="0"/>
              <a:t>5</a:t>
            </a:r>
            <a:r>
              <a:rPr lang="en-GB" sz="1400" dirty="0" smtClean="0"/>
              <a:t>% </a:t>
            </a:r>
            <a:r>
              <a:rPr lang="en-GB" sz="1400" dirty="0"/>
              <a:t>of each </a:t>
            </a:r>
            <a:r>
              <a:rPr lang="en-GB" sz="1400" dirty="0" smtClean="0"/>
              <a:t>E2 school </a:t>
            </a:r>
            <a:r>
              <a:rPr lang="en-GB" sz="1400" dirty="0"/>
              <a:t>budget was considered but not considered to be a workable model</a:t>
            </a:r>
            <a:r>
              <a:rPr lang="en-GB" sz="1400" dirty="0" smtClean="0"/>
              <a:t>.</a:t>
            </a:r>
          </a:p>
          <a:p>
            <a:pPr marL="0" indent="0">
              <a:buNone/>
            </a:pPr>
            <a:endParaRPr lang="en-GB" sz="1400" dirty="0"/>
          </a:p>
          <a:p>
            <a:pPr marL="0" indent="0">
              <a:buNone/>
            </a:pPr>
            <a:endParaRPr lang="en-GB" sz="1400" dirty="0"/>
          </a:p>
        </p:txBody>
      </p:sp>
      <p:sp>
        <p:nvSpPr>
          <p:cNvPr id="4" name="Date Placeholder 3"/>
          <p:cNvSpPr>
            <a:spLocks noGrp="1"/>
          </p:cNvSpPr>
          <p:nvPr>
            <p:ph type="dt" sz="half" idx="10"/>
          </p:nvPr>
        </p:nvSpPr>
        <p:spPr/>
        <p:txBody>
          <a:bodyPr/>
          <a:lstStyle/>
          <a:p>
            <a:fld id="{B099CE99-46FB-4E27-A067-455A5284D505}" type="datetime1">
              <a:rPr lang="en-GB" smtClean="0"/>
              <a:t>27/09/2016</a:t>
            </a:fld>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7</a:t>
            </a:fld>
            <a:endParaRPr lang="en-GB"/>
          </a:p>
        </p:txBody>
      </p:sp>
    </p:spTree>
    <p:extLst>
      <p:ext uri="{BB962C8B-B14F-4D97-AF65-F5344CB8AC3E}">
        <p14:creationId xmlns:p14="http://schemas.microsoft.com/office/powerpoint/2010/main" val="1806241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smtClean="0"/>
              <a:t>Other </a:t>
            </a:r>
            <a:r>
              <a:rPr lang="en-GB" sz="2000" dirty="0"/>
              <a:t>solutions considered</a:t>
            </a:r>
          </a:p>
        </p:txBody>
      </p:sp>
      <p:sp>
        <p:nvSpPr>
          <p:cNvPr id="3" name="Content Placeholder 2"/>
          <p:cNvSpPr>
            <a:spLocks noGrp="1"/>
          </p:cNvSpPr>
          <p:nvPr>
            <p:ph idx="1"/>
          </p:nvPr>
        </p:nvSpPr>
        <p:spPr>
          <a:xfrm>
            <a:off x="457200" y="1196752"/>
            <a:ext cx="8229600" cy="4929411"/>
          </a:xfrm>
        </p:spPr>
        <p:txBody>
          <a:bodyPr>
            <a:normAutofit/>
          </a:bodyPr>
          <a:lstStyle/>
          <a:p>
            <a:pPr marL="0" indent="0">
              <a:buNone/>
            </a:pPr>
            <a:r>
              <a:rPr lang="en-GB" sz="1400" b="1" dirty="0"/>
              <a:t>Alternative solutions: Reduce </a:t>
            </a:r>
            <a:r>
              <a:rPr lang="en-GB" sz="1400" b="1" dirty="0" smtClean="0"/>
              <a:t>the average level of funding allocated across the system</a:t>
            </a:r>
          </a:p>
          <a:p>
            <a:pPr marL="0" indent="0">
              <a:buNone/>
            </a:pPr>
            <a:endParaRPr lang="en-GB" sz="1400" dirty="0"/>
          </a:p>
          <a:p>
            <a:pPr marL="0" indent="0">
              <a:buNone/>
            </a:pPr>
            <a:r>
              <a:rPr lang="en-GB" sz="1400" dirty="0"/>
              <a:t>T</a:t>
            </a:r>
            <a:r>
              <a:rPr lang="en-GB" sz="1400" dirty="0" smtClean="0"/>
              <a:t>he main tool for this is Element 3 High Needs top ups into mainstream and specialist schools.</a:t>
            </a:r>
          </a:p>
          <a:p>
            <a:pPr marL="0" indent="0">
              <a:buNone/>
            </a:pPr>
            <a:endParaRPr lang="en-GB" sz="1400" dirty="0"/>
          </a:p>
          <a:p>
            <a:pPr marL="0" indent="0">
              <a:buNone/>
            </a:pPr>
            <a:r>
              <a:rPr lang="en-GB" sz="1400" dirty="0" smtClean="0"/>
              <a:t>At present, Northumberland pays £4.8 million to mainstream settings (all age groups) and £4.95 million to maintained specialist schools for E3 top-ups. In total, this is 9.75 million.</a:t>
            </a:r>
          </a:p>
          <a:p>
            <a:pPr marL="0" indent="0">
              <a:buNone/>
            </a:pPr>
            <a:endParaRPr lang="en-GB" sz="1400" dirty="0"/>
          </a:p>
          <a:p>
            <a:pPr marL="0" indent="0">
              <a:buNone/>
            </a:pPr>
            <a:r>
              <a:rPr lang="en-GB" sz="1400" dirty="0" smtClean="0"/>
              <a:t>To change this by £2.3 million would require schools receiving more than 20% less in top ups. </a:t>
            </a:r>
          </a:p>
          <a:p>
            <a:pPr marL="0" indent="0">
              <a:buNone/>
            </a:pPr>
            <a:r>
              <a:rPr lang="en-GB" sz="1400" dirty="0" smtClean="0"/>
              <a:t>Even a modest reduction would be too challenging for many mainstream schools and very challenging for specialist schools (where every learner would be affected).</a:t>
            </a:r>
          </a:p>
          <a:p>
            <a:pPr marL="0" indent="0">
              <a:buNone/>
            </a:pPr>
            <a:endParaRPr lang="en-GB" sz="1400" dirty="0" smtClean="0"/>
          </a:p>
          <a:p>
            <a:pPr marL="0" indent="0">
              <a:buNone/>
            </a:pPr>
            <a:r>
              <a:rPr lang="en-GB" sz="1400" dirty="0" smtClean="0"/>
              <a:t>For these reasons this is not considered a viable option.</a:t>
            </a:r>
            <a:endParaRPr lang="en-GB" sz="1400" dirty="0"/>
          </a:p>
          <a:p>
            <a:pPr marL="0" indent="0">
              <a:buNone/>
            </a:pPr>
            <a:endParaRPr lang="en-GB" sz="1400" dirty="0" smtClean="0"/>
          </a:p>
          <a:p>
            <a:pPr marL="0" indent="0">
              <a:buNone/>
            </a:pPr>
            <a:r>
              <a:rPr lang="en-GB" sz="1400" dirty="0" smtClean="0"/>
              <a:t>National benchmarking suggest Northumberland is already at the lower end for per-learner E3 top-up funding:</a:t>
            </a:r>
          </a:p>
          <a:p>
            <a:r>
              <a:rPr lang="en-GB" sz="1400" dirty="0" smtClean="0"/>
              <a:t>Maintained schools £107 average against </a:t>
            </a:r>
            <a:r>
              <a:rPr lang="en-GB" sz="1400" dirty="0"/>
              <a:t>£123 </a:t>
            </a:r>
            <a:r>
              <a:rPr lang="en-GB" sz="1400" dirty="0" smtClean="0"/>
              <a:t>- £130 nationally</a:t>
            </a:r>
          </a:p>
          <a:p>
            <a:r>
              <a:rPr lang="en-GB" sz="1400" dirty="0" smtClean="0"/>
              <a:t>Academies £31 average against </a:t>
            </a:r>
            <a:r>
              <a:rPr lang="en-GB" sz="1400" dirty="0"/>
              <a:t>£38 </a:t>
            </a:r>
            <a:r>
              <a:rPr lang="en-GB" sz="1400" dirty="0" smtClean="0"/>
              <a:t>- £47 nationally</a:t>
            </a:r>
          </a:p>
          <a:p>
            <a:r>
              <a:rPr lang="en-GB" sz="1400" dirty="0" smtClean="0"/>
              <a:t>Independent / non-maintained £56 against </a:t>
            </a:r>
            <a:r>
              <a:rPr lang="en-GB" sz="1400" dirty="0"/>
              <a:t>£70 </a:t>
            </a:r>
            <a:r>
              <a:rPr lang="en-GB" sz="1400" dirty="0" smtClean="0"/>
              <a:t>- £75 nationally</a:t>
            </a:r>
          </a:p>
          <a:p>
            <a:pPr marL="0" indent="0">
              <a:buNone/>
            </a:pPr>
            <a:endParaRPr lang="en-GB" sz="1400" dirty="0" smtClean="0"/>
          </a:p>
          <a:p>
            <a:pPr marL="0" indent="0">
              <a:buNone/>
            </a:pPr>
            <a:endParaRPr lang="en-GB" sz="1400" dirty="0"/>
          </a:p>
        </p:txBody>
      </p:sp>
      <p:sp>
        <p:nvSpPr>
          <p:cNvPr id="4" name="Date Placeholder 3"/>
          <p:cNvSpPr>
            <a:spLocks noGrp="1"/>
          </p:cNvSpPr>
          <p:nvPr>
            <p:ph type="dt" sz="half" idx="10"/>
          </p:nvPr>
        </p:nvSpPr>
        <p:spPr/>
        <p:txBody>
          <a:bodyPr/>
          <a:lstStyle/>
          <a:p>
            <a:fld id="{B099CE99-46FB-4E27-A067-455A5284D505}" type="datetime1">
              <a:rPr lang="en-GB" smtClean="0"/>
              <a:t>27/09/2016</a:t>
            </a:fld>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8</a:t>
            </a:fld>
            <a:endParaRPr lang="en-GB"/>
          </a:p>
        </p:txBody>
      </p:sp>
    </p:spTree>
    <p:extLst>
      <p:ext uri="{BB962C8B-B14F-4D97-AF65-F5344CB8AC3E}">
        <p14:creationId xmlns:p14="http://schemas.microsoft.com/office/powerpoint/2010/main" val="4004916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a:t>Other solutions considered</a:t>
            </a:r>
          </a:p>
        </p:txBody>
      </p:sp>
      <p:sp>
        <p:nvSpPr>
          <p:cNvPr id="3" name="Content Placeholder 2"/>
          <p:cNvSpPr>
            <a:spLocks noGrp="1"/>
          </p:cNvSpPr>
          <p:nvPr>
            <p:ph idx="1"/>
          </p:nvPr>
        </p:nvSpPr>
        <p:spPr>
          <a:xfrm>
            <a:off x="457200" y="1196752"/>
            <a:ext cx="8229600" cy="4929411"/>
          </a:xfrm>
        </p:spPr>
        <p:txBody>
          <a:bodyPr>
            <a:normAutofit/>
          </a:bodyPr>
          <a:lstStyle/>
          <a:p>
            <a:pPr marL="0" indent="0">
              <a:buNone/>
            </a:pPr>
            <a:r>
              <a:rPr lang="en-GB" sz="1400" b="1" dirty="0"/>
              <a:t>Alternative solutions: Stop </a:t>
            </a:r>
            <a:r>
              <a:rPr lang="en-GB" sz="1400" b="1" dirty="0" smtClean="0"/>
              <a:t>doing some of the things in the High Needs Block, or arrange for them to funded from another source</a:t>
            </a:r>
          </a:p>
          <a:p>
            <a:pPr marL="0" indent="0">
              <a:buNone/>
            </a:pPr>
            <a:endParaRPr lang="en-GB" sz="1400" dirty="0"/>
          </a:p>
          <a:p>
            <a:pPr marL="0" indent="0">
              <a:buNone/>
            </a:pPr>
            <a:r>
              <a:rPr lang="en-GB" sz="1400" dirty="0" smtClean="0"/>
              <a:t>There are a two main themes to consider:</a:t>
            </a:r>
          </a:p>
          <a:p>
            <a:pPr>
              <a:buFont typeface="+mj-lt"/>
              <a:buAutoNum type="arabicPeriod"/>
            </a:pPr>
            <a:r>
              <a:rPr lang="en-GB" sz="1400" dirty="0" smtClean="0"/>
              <a:t>Cease services which schools do not wish to buy through SLA Schools and academies maintain a larger number of learners in mainstream schools within existing resources</a:t>
            </a:r>
          </a:p>
          <a:p>
            <a:pPr>
              <a:buFont typeface="+mj-lt"/>
              <a:buAutoNum type="arabicPeriod"/>
            </a:pPr>
            <a:r>
              <a:rPr lang="en-GB" sz="1400" dirty="0" smtClean="0"/>
              <a:t>Create more affordable local provision so fewer learners attend more costly out of area provision</a:t>
            </a:r>
          </a:p>
          <a:p>
            <a:pPr marL="0" indent="0">
              <a:buNone/>
            </a:pPr>
            <a:endParaRPr lang="en-GB" sz="1400" dirty="0"/>
          </a:p>
          <a:p>
            <a:pPr marL="0" indent="0">
              <a:buNone/>
            </a:pPr>
            <a:r>
              <a:rPr lang="en-GB" sz="1400" dirty="0" smtClean="0"/>
              <a:t>Actions such as these could incrementally create cost benefits in the £100,000s initially.</a:t>
            </a:r>
            <a:endParaRPr lang="en-GB" sz="1400" dirty="0"/>
          </a:p>
          <a:p>
            <a:pPr marL="0" indent="0">
              <a:buNone/>
            </a:pPr>
            <a:r>
              <a:rPr lang="en-GB" sz="1400" dirty="0" smtClean="0"/>
              <a:t>It may take a number of years to reach higher levels of savings needed to both address the immediate overspend and create space for areas of growth.</a:t>
            </a:r>
          </a:p>
          <a:p>
            <a:pPr marL="0" indent="0">
              <a:buNone/>
            </a:pPr>
            <a:endParaRPr lang="en-GB" sz="1400" dirty="0"/>
          </a:p>
        </p:txBody>
      </p:sp>
      <p:sp>
        <p:nvSpPr>
          <p:cNvPr id="4" name="Date Placeholder 3"/>
          <p:cNvSpPr>
            <a:spLocks noGrp="1"/>
          </p:cNvSpPr>
          <p:nvPr>
            <p:ph type="dt" sz="half" idx="10"/>
          </p:nvPr>
        </p:nvSpPr>
        <p:spPr/>
        <p:txBody>
          <a:bodyPr/>
          <a:lstStyle/>
          <a:p>
            <a:fld id="{B099CE99-46FB-4E27-A067-455A5284D505}" type="datetime1">
              <a:rPr lang="en-GB" smtClean="0"/>
              <a:t>27/09/2016</a:t>
            </a:fld>
            <a:endParaRPr lang="en-GB"/>
          </a:p>
        </p:txBody>
      </p:sp>
      <p:sp>
        <p:nvSpPr>
          <p:cNvPr id="5" name="Slide Number Placeholder 4"/>
          <p:cNvSpPr>
            <a:spLocks noGrp="1"/>
          </p:cNvSpPr>
          <p:nvPr>
            <p:ph type="sldNum" sz="quarter" idx="12"/>
          </p:nvPr>
        </p:nvSpPr>
        <p:spPr/>
        <p:txBody>
          <a:bodyPr/>
          <a:lstStyle/>
          <a:p>
            <a:fld id="{CD8EB2F8-40CE-4AA2-9B1A-3FD909E60FEB}" type="slidenum">
              <a:rPr lang="en-GB" smtClean="0"/>
              <a:t>9</a:t>
            </a:fld>
            <a:endParaRPr lang="en-GB"/>
          </a:p>
        </p:txBody>
      </p:sp>
    </p:spTree>
    <p:extLst>
      <p:ext uri="{BB962C8B-B14F-4D97-AF65-F5344CB8AC3E}">
        <p14:creationId xmlns:p14="http://schemas.microsoft.com/office/powerpoint/2010/main" val="9465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1814</Words>
  <Application>Microsoft Office PowerPoint</Application>
  <PresentationFormat>On-screen Show (4:3)</PresentationFormat>
  <Paragraphs>199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SEND Funding Challenges and Options 2017+</vt:lpstr>
      <vt:lpstr>Northumberland’s SEND funding context in 2016</vt:lpstr>
      <vt:lpstr>Northumberland County Council’s contribution to SEND</vt:lpstr>
      <vt:lpstr>Northumberland’s SEND funding context in 2016</vt:lpstr>
      <vt:lpstr>Northumberland High Needs Block</vt:lpstr>
      <vt:lpstr>Proposed solution</vt:lpstr>
      <vt:lpstr>Proposed solution and other solutions considered</vt:lpstr>
      <vt:lpstr>Other solutions considered</vt:lpstr>
      <vt:lpstr>Other solutions considered</vt:lpstr>
      <vt:lpstr>Conclusion</vt:lpstr>
    </vt:vector>
  </TitlesOfParts>
  <Company>Northumberland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SEND Funding Challenges and Options 2017-2022</dc:title>
  <dc:creator>Carrick, Alan</dc:creator>
  <cp:lastModifiedBy>Papaioannou, Linda</cp:lastModifiedBy>
  <cp:revision>38</cp:revision>
  <cp:lastPrinted>2016-09-27T08:27:49Z</cp:lastPrinted>
  <dcterms:created xsi:type="dcterms:W3CDTF">2016-08-01T08:25:57Z</dcterms:created>
  <dcterms:modified xsi:type="dcterms:W3CDTF">2016-09-27T08:28:14Z</dcterms:modified>
</cp:coreProperties>
</file>