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7" r:id="rId6"/>
    <p:sldId id="258"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3F7971-E2A7-1CBA-8C7D-F7323C1CE5D2}" v="34" dt="2020-10-21T11:26:03.280"/>
    <p1510:client id="{7189C796-A431-344A-1260-B1F3F5131C98}" v="701" dt="2021-09-17T11:30:16.705"/>
    <p1510:client id="{7280505C-70DB-292A-97E6-52C1FAD060BF}" v="92" dt="2021-07-19T10:09:07.795"/>
    <p1510:client id="{7D84EE25-83C9-4598-875B-500957326965}" v="318" dt="2020-10-21T11:03:46.977"/>
    <p1510:client id="{8AF03292-40ED-0872-D8A8-38F4E221222D}" v="18" dt="2020-10-26T12:34:23.975"/>
    <p1510:client id="{B5E3B3C7-21AE-52D8-DD2D-C7B5BAADED09}" v="37" dt="2021-09-14T10:00:19.523"/>
    <p1510:client id="{C426B76B-3E70-FD34-6D68-39C1D64A5A05}" v="24" dt="2020-12-17T11:37:45.028"/>
    <p1510:client id="{D1F44266-8EC7-E4A2-CE4C-73803C15BABB}" v="7" dt="2021-04-22T10:45:23.592"/>
    <p1510:client id="{D3A8A326-6590-6EEC-88AD-DCAF991225D3}" v="78" dt="2021-09-14T09:16:01.160"/>
    <p1510:client id="{D4823A46-3337-121A-3C5D-2206B6188077}" v="8" dt="2021-04-09T11:27:31.346"/>
    <p1510:client id="{FA14DF85-6F41-50FA-FBEF-BC4AE890762C}" v="35" dt="2021-07-19T10:03:25.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14/12/2022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14/12/2022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14/12/2022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sitting, monitor, table, computer&#10;&#10;Description automatically generated">
            <a:extLst>
              <a:ext uri="{FF2B5EF4-FFF2-40B4-BE49-F238E27FC236}">
                <a16:creationId xmlns:a16="http://schemas.microsoft.com/office/drawing/2014/main" id="{FE23011E-5A56-4722-AA6A-56F0839C95A3}"/>
              </a:ext>
            </a:extLst>
          </p:cNvPr>
          <p:cNvPicPr>
            <a:picLocks noChangeAspect="1"/>
          </p:cNvPicPr>
          <p:nvPr/>
        </p:nvPicPr>
        <p:blipFill>
          <a:blip r:embed="rId2"/>
          <a:stretch>
            <a:fillRect/>
          </a:stretch>
        </p:blipFill>
        <p:spPr>
          <a:xfrm>
            <a:off x="2080850" y="220662"/>
            <a:ext cx="1933575" cy="523875"/>
          </a:xfrm>
          <a:prstGeom prst="rect">
            <a:avLst/>
          </a:prstGeom>
        </p:spPr>
      </p:pic>
      <p:pic>
        <p:nvPicPr>
          <p:cNvPr id="3" name="Picture 3" descr="A picture containing sitting, monitor, table, computer&#10;&#10;Description automatically generated">
            <a:extLst>
              <a:ext uri="{FF2B5EF4-FFF2-40B4-BE49-F238E27FC236}">
                <a16:creationId xmlns:a16="http://schemas.microsoft.com/office/drawing/2014/main" id="{2B9B5B5D-F32D-4E54-915F-BBEC27D0A2C1}"/>
              </a:ext>
            </a:extLst>
          </p:cNvPr>
          <p:cNvPicPr>
            <a:picLocks noChangeAspect="1"/>
          </p:cNvPicPr>
          <p:nvPr/>
        </p:nvPicPr>
        <p:blipFill>
          <a:blip r:embed="rId2"/>
          <a:stretch>
            <a:fillRect/>
          </a:stretch>
        </p:blipFill>
        <p:spPr>
          <a:xfrm>
            <a:off x="8126413" y="220662"/>
            <a:ext cx="1933575" cy="523875"/>
          </a:xfrm>
          <a:prstGeom prst="rect">
            <a:avLst/>
          </a:prstGeom>
        </p:spPr>
      </p:pic>
      <p:sp>
        <p:nvSpPr>
          <p:cNvPr id="6" name="TextBox 5">
            <a:extLst>
              <a:ext uri="{FF2B5EF4-FFF2-40B4-BE49-F238E27FC236}">
                <a16:creationId xmlns:a16="http://schemas.microsoft.com/office/drawing/2014/main" id="{CB3ECD28-1A48-4F82-9528-767B1C8F820E}"/>
              </a:ext>
            </a:extLst>
          </p:cNvPr>
          <p:cNvSpPr txBox="1"/>
          <p:nvPr/>
        </p:nvSpPr>
        <p:spPr>
          <a:xfrm>
            <a:off x="1558347" y="862208"/>
            <a:ext cx="3118980" cy="3308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50">
                <a:latin typeface="Arial"/>
                <a:cs typeface="Arial"/>
              </a:rPr>
              <a:t>Welcome to Portage -The Team</a:t>
            </a:r>
            <a:endParaRPr lang="en-US"/>
          </a:p>
        </p:txBody>
      </p:sp>
      <p:pic>
        <p:nvPicPr>
          <p:cNvPr id="12" name="Picture 12" descr="A close up of a person&#10;&#10;Description automatically generated">
            <a:extLst>
              <a:ext uri="{FF2B5EF4-FFF2-40B4-BE49-F238E27FC236}">
                <a16:creationId xmlns:a16="http://schemas.microsoft.com/office/drawing/2014/main" id="{5BEDA7B8-2D2E-4006-BDE6-06A4576AFD1F}"/>
              </a:ext>
            </a:extLst>
          </p:cNvPr>
          <p:cNvPicPr>
            <a:picLocks noChangeAspect="1"/>
          </p:cNvPicPr>
          <p:nvPr/>
        </p:nvPicPr>
        <p:blipFill>
          <a:blip r:embed="rId3"/>
          <a:stretch>
            <a:fillRect/>
          </a:stretch>
        </p:blipFill>
        <p:spPr>
          <a:xfrm>
            <a:off x="2611614" y="1568843"/>
            <a:ext cx="630330" cy="779366"/>
          </a:xfrm>
          <a:prstGeom prst="rect">
            <a:avLst/>
          </a:prstGeom>
        </p:spPr>
      </p:pic>
      <p:sp>
        <p:nvSpPr>
          <p:cNvPr id="14" name="TextBox 13">
            <a:extLst>
              <a:ext uri="{FF2B5EF4-FFF2-40B4-BE49-F238E27FC236}">
                <a16:creationId xmlns:a16="http://schemas.microsoft.com/office/drawing/2014/main" id="{1BFCD27C-A38B-4892-B947-ED391BBD0B17}"/>
              </a:ext>
            </a:extLst>
          </p:cNvPr>
          <p:cNvSpPr txBox="1"/>
          <p:nvPr/>
        </p:nvSpPr>
        <p:spPr>
          <a:xfrm>
            <a:off x="660964" y="2454980"/>
            <a:ext cx="664975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t> </a:t>
            </a:r>
            <a:r>
              <a:rPr lang="en-GB" sz="900" dirty="0"/>
              <a:t>Hannah Dunn             Linda Barker           Sarah Bott           Danielle Slater         Allison Dundas</a:t>
            </a:r>
          </a:p>
        </p:txBody>
      </p:sp>
      <p:pic>
        <p:nvPicPr>
          <p:cNvPr id="15" name="Picture 15" descr="Two people smiling for the camera&#10;&#10;Description automatically generated">
            <a:extLst>
              <a:ext uri="{FF2B5EF4-FFF2-40B4-BE49-F238E27FC236}">
                <a16:creationId xmlns:a16="http://schemas.microsoft.com/office/drawing/2014/main" id="{139331A8-2F94-437E-873B-A080BE79C8DF}"/>
              </a:ext>
            </a:extLst>
          </p:cNvPr>
          <p:cNvPicPr>
            <a:picLocks noChangeAspect="1"/>
          </p:cNvPicPr>
          <p:nvPr/>
        </p:nvPicPr>
        <p:blipFill rotWithShape="1">
          <a:blip r:embed="rId4"/>
          <a:srcRect r="27571" b="6849"/>
          <a:stretch/>
        </p:blipFill>
        <p:spPr>
          <a:xfrm>
            <a:off x="1439540" y="2828281"/>
            <a:ext cx="2348555" cy="750609"/>
          </a:xfrm>
          <a:prstGeom prst="rect">
            <a:avLst/>
          </a:prstGeom>
        </p:spPr>
      </p:pic>
      <p:sp>
        <p:nvSpPr>
          <p:cNvPr id="18" name="TextBox 17">
            <a:extLst>
              <a:ext uri="{FF2B5EF4-FFF2-40B4-BE49-F238E27FC236}">
                <a16:creationId xmlns:a16="http://schemas.microsoft.com/office/drawing/2014/main" id="{FE548D67-3A9A-4FA6-88A0-76CABCE28AF2}"/>
              </a:ext>
            </a:extLst>
          </p:cNvPr>
          <p:cNvSpPr txBox="1"/>
          <p:nvPr/>
        </p:nvSpPr>
        <p:spPr>
          <a:xfrm>
            <a:off x="759068" y="4158881"/>
            <a:ext cx="4674295" cy="5155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rPr>
              <a:t>What to expect from us </a:t>
            </a:r>
          </a:p>
          <a:p>
            <a:endParaRPr lang="en-US" sz="950">
              <a:latin typeface="Arial"/>
              <a:cs typeface="Arial"/>
            </a:endParaRPr>
          </a:p>
        </p:txBody>
      </p:sp>
      <p:sp>
        <p:nvSpPr>
          <p:cNvPr id="19" name="TextBox 18">
            <a:extLst>
              <a:ext uri="{FF2B5EF4-FFF2-40B4-BE49-F238E27FC236}">
                <a16:creationId xmlns:a16="http://schemas.microsoft.com/office/drawing/2014/main" id="{6372F8F7-BAD5-42CC-A772-1F7E4F704681}"/>
              </a:ext>
            </a:extLst>
          </p:cNvPr>
          <p:cNvSpPr txBox="1"/>
          <p:nvPr/>
        </p:nvSpPr>
        <p:spPr>
          <a:xfrm>
            <a:off x="839664" y="4649866"/>
            <a:ext cx="4851746" cy="10849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950" dirty="0">
                <a:latin typeface="Arial"/>
                <a:cs typeface="Arial"/>
              </a:rPr>
              <a:t>Your Portage Home Visitor will agree with you a mutually convenient time to visit  </a:t>
            </a:r>
          </a:p>
          <a:p>
            <a:pPr>
              <a:buChar char="•"/>
            </a:pPr>
            <a:r>
              <a:rPr lang="en-US" sz="950" dirty="0">
                <a:latin typeface="Arial"/>
                <a:cs typeface="Arial"/>
              </a:rPr>
              <a:t>If for any reason your Portage Home Visitor is unable to make the planned visit, we will contact you to cancel and re-arrange </a:t>
            </a:r>
          </a:p>
          <a:p>
            <a:endParaRPr lang="en-US"/>
          </a:p>
          <a:p>
            <a:endParaRPr lang="en-US"/>
          </a:p>
        </p:txBody>
      </p:sp>
      <p:sp>
        <p:nvSpPr>
          <p:cNvPr id="20" name="TextBox 19">
            <a:extLst>
              <a:ext uri="{FF2B5EF4-FFF2-40B4-BE49-F238E27FC236}">
                <a16:creationId xmlns:a16="http://schemas.microsoft.com/office/drawing/2014/main" id="{42CF2EB7-5890-4E2F-A433-EE8EF661D59F}"/>
              </a:ext>
            </a:extLst>
          </p:cNvPr>
          <p:cNvSpPr txBox="1"/>
          <p:nvPr/>
        </p:nvSpPr>
        <p:spPr>
          <a:xfrm>
            <a:off x="950674" y="5106381"/>
            <a:ext cx="4977008" cy="8079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950">
                <a:latin typeface="Arial"/>
                <a:cs typeface="Arial"/>
              </a:rPr>
              <a:t>Your Portage Home Visitor will provide and leave you with the resources needed to carry out the teaching activities planned for </a:t>
            </a:r>
          </a:p>
          <a:p>
            <a:r>
              <a:rPr lang="en-US" sz="950">
                <a:latin typeface="Arial"/>
                <a:cs typeface="Arial"/>
              </a:rPr>
              <a:t>your child </a:t>
            </a:r>
          </a:p>
          <a:p>
            <a:endParaRPr lang="en-US"/>
          </a:p>
        </p:txBody>
      </p:sp>
      <p:sp>
        <p:nvSpPr>
          <p:cNvPr id="21" name="TextBox 20">
            <a:extLst>
              <a:ext uri="{FF2B5EF4-FFF2-40B4-BE49-F238E27FC236}">
                <a16:creationId xmlns:a16="http://schemas.microsoft.com/office/drawing/2014/main" id="{F2CF3357-A3CD-4E9C-B105-B87963E15015}"/>
              </a:ext>
            </a:extLst>
          </p:cNvPr>
          <p:cNvSpPr txBox="1"/>
          <p:nvPr/>
        </p:nvSpPr>
        <p:spPr>
          <a:xfrm>
            <a:off x="851770" y="5583120"/>
            <a:ext cx="4849799" cy="661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950" dirty="0">
                <a:latin typeface="Arial"/>
                <a:cs typeface="Arial"/>
              </a:rPr>
              <a:t>Whenever possible your Portage Home Visitor will attend multi-agency meetings regarding your child </a:t>
            </a:r>
            <a:endParaRPr lang="en-US" dirty="0"/>
          </a:p>
          <a:p>
            <a:endParaRPr lang="en-US"/>
          </a:p>
        </p:txBody>
      </p:sp>
      <p:sp>
        <p:nvSpPr>
          <p:cNvPr id="5" name="TextBox 4">
            <a:extLst>
              <a:ext uri="{FF2B5EF4-FFF2-40B4-BE49-F238E27FC236}">
                <a16:creationId xmlns:a16="http://schemas.microsoft.com/office/drawing/2014/main" id="{921C19FC-8218-43F3-A4D7-FE8E6BC32839}"/>
              </a:ext>
            </a:extLst>
          </p:cNvPr>
          <p:cNvSpPr txBox="1"/>
          <p:nvPr/>
        </p:nvSpPr>
        <p:spPr>
          <a:xfrm>
            <a:off x="7772400" y="863600"/>
            <a:ext cx="2905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Arial"/>
                <a:cs typeface="Arial"/>
              </a:rPr>
              <a:t>What we expect from you </a:t>
            </a:r>
          </a:p>
        </p:txBody>
      </p:sp>
      <p:sp>
        <p:nvSpPr>
          <p:cNvPr id="8" name="TextBox 7">
            <a:extLst>
              <a:ext uri="{FF2B5EF4-FFF2-40B4-BE49-F238E27FC236}">
                <a16:creationId xmlns:a16="http://schemas.microsoft.com/office/drawing/2014/main" id="{E34BEE34-6B1F-4E4A-A156-0B016C145A2B}"/>
              </a:ext>
            </a:extLst>
          </p:cNvPr>
          <p:cNvSpPr txBox="1"/>
          <p:nvPr/>
        </p:nvSpPr>
        <p:spPr>
          <a:xfrm>
            <a:off x="6329680" y="1564640"/>
            <a:ext cx="5029200" cy="19928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950" dirty="0">
                <a:latin typeface="Arial"/>
                <a:cs typeface="Arial"/>
              </a:rPr>
              <a:t>If your child is ill, or you are unable to keep the planned visit then please contact your Portage Home Visitor, as soon as possible, to cancel and rearrange another appointment </a:t>
            </a:r>
          </a:p>
          <a:p>
            <a:pPr>
              <a:buChar char="•"/>
            </a:pPr>
            <a:endParaRPr lang="en-US" sz="950" dirty="0">
              <a:latin typeface="Arial"/>
              <a:cs typeface="Arial"/>
            </a:endParaRPr>
          </a:p>
          <a:p>
            <a:pPr>
              <a:buChar char="•"/>
            </a:pPr>
            <a:r>
              <a:rPr lang="en-US" sz="950" dirty="0">
                <a:latin typeface="Arial"/>
                <a:cs typeface="Arial"/>
              </a:rPr>
              <a:t>All resources left for your use between Portage visits must be returned to your Portage Home Visitor complete and in the same condition or you may be asked to contribute to its replacement  </a:t>
            </a:r>
          </a:p>
          <a:p>
            <a:pPr>
              <a:buChar char="•"/>
            </a:pPr>
            <a:endParaRPr lang="en-US" sz="950" dirty="0">
              <a:latin typeface="Arial"/>
              <a:cs typeface="Arial"/>
            </a:endParaRPr>
          </a:p>
          <a:p>
            <a:pPr>
              <a:buChar char="•"/>
            </a:pPr>
            <a:r>
              <a:rPr lang="en-US" sz="950" dirty="0">
                <a:latin typeface="Arial"/>
                <a:cs typeface="Arial"/>
              </a:rPr>
              <a:t>Please actively participate during Portage sessions with your child  and continue to practice the activities modelled and discussed between visits i.e. minimise distractions (turn TV off) </a:t>
            </a:r>
          </a:p>
          <a:p>
            <a:pPr>
              <a:buChar char="•"/>
            </a:pPr>
            <a:endParaRPr lang="en-US" sz="950" dirty="0">
              <a:latin typeface="Arial"/>
              <a:cs typeface="Arial"/>
            </a:endParaRPr>
          </a:p>
          <a:p>
            <a:pPr>
              <a:buChar char="•"/>
            </a:pPr>
            <a:r>
              <a:rPr lang="en-US" sz="950" dirty="0">
                <a:latin typeface="Arial"/>
                <a:cs typeface="Arial"/>
              </a:rPr>
              <a:t>Please keep your Portage Home Visitor up-to-date with any relevant information or appointments that your child may have </a:t>
            </a:r>
          </a:p>
        </p:txBody>
      </p:sp>
      <p:pic>
        <p:nvPicPr>
          <p:cNvPr id="9" name="Picture 9" descr="A drawing of a cartoon character&#10;&#10;Description automatically generated">
            <a:extLst>
              <a:ext uri="{FF2B5EF4-FFF2-40B4-BE49-F238E27FC236}">
                <a16:creationId xmlns:a16="http://schemas.microsoft.com/office/drawing/2014/main" id="{53B9AEBC-7022-4D91-991A-7E4922D44F6D}"/>
              </a:ext>
            </a:extLst>
          </p:cNvPr>
          <p:cNvPicPr>
            <a:picLocks noChangeAspect="1"/>
          </p:cNvPicPr>
          <p:nvPr/>
        </p:nvPicPr>
        <p:blipFill>
          <a:blip r:embed="rId5"/>
          <a:stretch>
            <a:fillRect/>
          </a:stretch>
        </p:blipFill>
        <p:spPr>
          <a:xfrm>
            <a:off x="6726872" y="4161472"/>
            <a:ext cx="2009775" cy="2009775"/>
          </a:xfrm>
          <a:prstGeom prst="rect">
            <a:avLst/>
          </a:prstGeom>
        </p:spPr>
      </p:pic>
      <p:pic>
        <p:nvPicPr>
          <p:cNvPr id="13" name="Picture 15" descr="A picture containing table, small, sitting, person&#10;&#10;Description automatically generated">
            <a:extLst>
              <a:ext uri="{FF2B5EF4-FFF2-40B4-BE49-F238E27FC236}">
                <a16:creationId xmlns:a16="http://schemas.microsoft.com/office/drawing/2014/main" id="{6EF8A28C-BE96-4D9A-B55E-9C1558BCC8B5}"/>
              </a:ext>
            </a:extLst>
          </p:cNvPr>
          <p:cNvPicPr>
            <a:picLocks noChangeAspect="1"/>
          </p:cNvPicPr>
          <p:nvPr/>
        </p:nvPicPr>
        <p:blipFill>
          <a:blip r:embed="rId6"/>
          <a:stretch>
            <a:fillRect/>
          </a:stretch>
        </p:blipFill>
        <p:spPr>
          <a:xfrm>
            <a:off x="9227502" y="4162742"/>
            <a:ext cx="2047875" cy="2047875"/>
          </a:xfrm>
          <a:prstGeom prst="rect">
            <a:avLst/>
          </a:prstGeom>
        </p:spPr>
      </p:pic>
      <p:pic>
        <p:nvPicPr>
          <p:cNvPr id="4" name="Picture 6">
            <a:extLst>
              <a:ext uri="{FF2B5EF4-FFF2-40B4-BE49-F238E27FC236}">
                <a16:creationId xmlns:a16="http://schemas.microsoft.com/office/drawing/2014/main" id="{4297E30E-C043-47D0-97F0-22421AAA3EF4}"/>
              </a:ext>
            </a:extLst>
          </p:cNvPr>
          <p:cNvPicPr>
            <a:picLocks noChangeAspect="1"/>
          </p:cNvPicPr>
          <p:nvPr/>
        </p:nvPicPr>
        <p:blipFill>
          <a:blip r:embed="rId7"/>
          <a:stretch>
            <a:fillRect/>
          </a:stretch>
        </p:blipFill>
        <p:spPr>
          <a:xfrm>
            <a:off x="758919" y="1564902"/>
            <a:ext cx="1597399" cy="792257"/>
          </a:xfrm>
          <a:prstGeom prst="rect">
            <a:avLst/>
          </a:prstGeom>
        </p:spPr>
      </p:pic>
      <p:pic>
        <p:nvPicPr>
          <p:cNvPr id="11" name="Picture 15">
            <a:extLst>
              <a:ext uri="{FF2B5EF4-FFF2-40B4-BE49-F238E27FC236}">
                <a16:creationId xmlns:a16="http://schemas.microsoft.com/office/drawing/2014/main" id="{D0EA4A12-E998-418A-8B9F-3D7C4DBE3F33}"/>
              </a:ext>
            </a:extLst>
          </p:cNvPr>
          <p:cNvPicPr>
            <a:picLocks noChangeAspect="1"/>
          </p:cNvPicPr>
          <p:nvPr/>
        </p:nvPicPr>
        <p:blipFill rotWithShape="1">
          <a:blip r:embed="rId8"/>
          <a:srcRect l="10359" t="11856" r="8389" b="14242"/>
          <a:stretch/>
        </p:blipFill>
        <p:spPr>
          <a:xfrm>
            <a:off x="3441403" y="1569572"/>
            <a:ext cx="651659" cy="784629"/>
          </a:xfrm>
          <a:prstGeom prst="rect">
            <a:avLst/>
          </a:prstGeom>
        </p:spPr>
      </p:pic>
      <p:sp>
        <p:nvSpPr>
          <p:cNvPr id="7" name="TextBox 6">
            <a:extLst>
              <a:ext uri="{FF2B5EF4-FFF2-40B4-BE49-F238E27FC236}">
                <a16:creationId xmlns:a16="http://schemas.microsoft.com/office/drawing/2014/main" id="{94EC2870-DF2D-4D75-BC52-C84A853BCC5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cs typeface="Calibri"/>
            </a:endParaRPr>
          </a:p>
        </p:txBody>
      </p:sp>
      <p:pic>
        <p:nvPicPr>
          <p:cNvPr id="22" name="Picture 22">
            <a:extLst>
              <a:ext uri="{FF2B5EF4-FFF2-40B4-BE49-F238E27FC236}">
                <a16:creationId xmlns:a16="http://schemas.microsoft.com/office/drawing/2014/main" id="{A0DEBC76-8741-43F0-B88D-8A72B8E1C348}"/>
              </a:ext>
            </a:extLst>
          </p:cNvPr>
          <p:cNvPicPr>
            <a:picLocks noChangeAspect="1"/>
          </p:cNvPicPr>
          <p:nvPr/>
        </p:nvPicPr>
        <p:blipFill>
          <a:blip r:embed="rId9"/>
          <a:stretch>
            <a:fillRect/>
          </a:stretch>
        </p:blipFill>
        <p:spPr>
          <a:xfrm>
            <a:off x="3984813" y="2796966"/>
            <a:ext cx="535643" cy="759806"/>
          </a:xfrm>
          <a:prstGeom prst="rect">
            <a:avLst/>
          </a:prstGeom>
        </p:spPr>
      </p:pic>
      <p:pic>
        <p:nvPicPr>
          <p:cNvPr id="23" name="Picture 23">
            <a:extLst>
              <a:ext uri="{FF2B5EF4-FFF2-40B4-BE49-F238E27FC236}">
                <a16:creationId xmlns:a16="http://schemas.microsoft.com/office/drawing/2014/main" id="{F604ACDB-1B39-4011-9325-5167957EA68D}"/>
              </a:ext>
            </a:extLst>
          </p:cNvPr>
          <p:cNvPicPr>
            <a:picLocks noChangeAspect="1"/>
          </p:cNvPicPr>
          <p:nvPr/>
        </p:nvPicPr>
        <p:blipFill>
          <a:blip r:embed="rId10"/>
          <a:stretch>
            <a:fillRect/>
          </a:stretch>
        </p:blipFill>
        <p:spPr>
          <a:xfrm>
            <a:off x="4327992" y="1595997"/>
            <a:ext cx="600075" cy="752475"/>
          </a:xfrm>
          <a:prstGeom prst="rect">
            <a:avLst/>
          </a:prstGeom>
        </p:spPr>
      </p:pic>
      <p:sp>
        <p:nvSpPr>
          <p:cNvPr id="24" name="TextBox 23">
            <a:extLst>
              <a:ext uri="{FF2B5EF4-FFF2-40B4-BE49-F238E27FC236}">
                <a16:creationId xmlns:a16="http://schemas.microsoft.com/office/drawing/2014/main" id="{08826B3B-185A-47FE-B5F1-DFEA842009DB}"/>
              </a:ext>
            </a:extLst>
          </p:cNvPr>
          <p:cNvSpPr txBox="1"/>
          <p:nvPr/>
        </p:nvSpPr>
        <p:spPr>
          <a:xfrm>
            <a:off x="660964" y="3642803"/>
            <a:ext cx="664975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900" dirty="0">
                <a:cs typeface="Calibri"/>
              </a:rPr>
              <a:t>                        Nicola Denny           Sian Baxter              Val Little             Wendy Robinson</a:t>
            </a:r>
          </a:p>
        </p:txBody>
      </p:sp>
    </p:spTree>
    <p:extLst>
      <p:ext uri="{BB962C8B-B14F-4D97-AF65-F5344CB8AC3E}">
        <p14:creationId xmlns:p14="http://schemas.microsoft.com/office/powerpoint/2010/main" val="292621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01B874-45B6-40D9-B250-8093910721CB}"/>
              </a:ext>
            </a:extLst>
          </p:cNvPr>
          <p:cNvSpPr txBox="1"/>
          <p:nvPr/>
        </p:nvSpPr>
        <p:spPr>
          <a:xfrm>
            <a:off x="1422400" y="497840"/>
            <a:ext cx="4226560"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50" dirty="0">
                <a:latin typeface="Arial"/>
                <a:cs typeface="Arial"/>
              </a:rPr>
              <a:t>Northumberland Portage Service  </a:t>
            </a:r>
          </a:p>
          <a:p>
            <a:pPr algn="ctr"/>
            <a:r>
              <a:rPr lang="en" sz="1400" dirty="0">
                <a:latin typeface="Arial"/>
                <a:ea typeface="+mn-lt"/>
                <a:cs typeface="+mn-lt"/>
              </a:rPr>
              <a:t>Northumberland Inclusive Education Services</a:t>
            </a:r>
            <a:endParaRPr lang="en-US" sz="1400">
              <a:latin typeface="Arial"/>
              <a:ea typeface="+mn-lt"/>
              <a:cs typeface="+mn-lt"/>
            </a:endParaRPr>
          </a:p>
          <a:p>
            <a:pPr algn="ctr"/>
            <a:r>
              <a:rPr lang="en" sz="1400" dirty="0">
                <a:latin typeface="Arial"/>
                <a:ea typeface="+mn-lt"/>
                <a:cs typeface="+mn-lt"/>
              </a:rPr>
              <a:t>Low Incidence Needs Team (LINT), Portage Service</a:t>
            </a:r>
            <a:endParaRPr lang="en-US" sz="1400">
              <a:latin typeface="Arial"/>
              <a:ea typeface="+mn-lt"/>
              <a:cs typeface="+mn-lt"/>
            </a:endParaRPr>
          </a:p>
          <a:p>
            <a:pPr algn="ctr"/>
            <a:r>
              <a:rPr lang="en" sz="1400" dirty="0">
                <a:latin typeface="Arial"/>
                <a:ea typeface="+mn-lt"/>
                <a:cs typeface="+mn-lt"/>
              </a:rPr>
              <a:t>Riverside Centre, Armstrong Way</a:t>
            </a:r>
            <a:endParaRPr lang="en-US" sz="1400">
              <a:latin typeface="Arial"/>
              <a:ea typeface="+mn-lt"/>
              <a:cs typeface="+mn-lt"/>
            </a:endParaRPr>
          </a:p>
          <a:p>
            <a:pPr algn="ctr"/>
            <a:r>
              <a:rPr lang="en" sz="1400" dirty="0" err="1">
                <a:latin typeface="Arial"/>
                <a:ea typeface="+mn-lt"/>
                <a:cs typeface="+mn-lt"/>
              </a:rPr>
              <a:t>Ashington</a:t>
            </a:r>
            <a:r>
              <a:rPr lang="en" sz="1400" dirty="0">
                <a:latin typeface="Arial"/>
                <a:ea typeface="+mn-lt"/>
                <a:cs typeface="+mn-lt"/>
              </a:rPr>
              <a:t>, Northumberland, NE63 0YD</a:t>
            </a:r>
            <a:endParaRPr lang="en-US" sz="1400">
              <a:latin typeface="Calibri" panose="020F0502020204030204"/>
              <a:ea typeface="+mn-lt"/>
              <a:cs typeface="+mn-lt"/>
            </a:endParaRPr>
          </a:p>
          <a:p>
            <a:pPr algn="ctr"/>
            <a:endParaRPr lang="en-US" sz="1400" dirty="0">
              <a:latin typeface="Arial"/>
              <a:cs typeface="Arial"/>
            </a:endParaRPr>
          </a:p>
          <a:p>
            <a:pPr algn="ctr"/>
            <a:r>
              <a:rPr lang="en-US" sz="1400" dirty="0">
                <a:latin typeface="Arial"/>
                <a:cs typeface="Arial"/>
              </a:rPr>
              <a:t>Phone: 07966 774425/01670 622741  </a:t>
            </a:r>
          </a:p>
          <a:p>
            <a:pPr algn="ctr"/>
            <a:endParaRPr lang="en-US" sz="1400">
              <a:latin typeface="Arial"/>
              <a:cs typeface="Arial"/>
            </a:endParaRPr>
          </a:p>
          <a:p>
            <a:pPr algn="ctr"/>
            <a:r>
              <a:rPr lang="en-US" sz="1400" dirty="0">
                <a:latin typeface="Arial"/>
                <a:cs typeface="Arial"/>
              </a:rPr>
              <a:t>Admin: Sarah Bott </a:t>
            </a:r>
          </a:p>
          <a:p>
            <a:pPr algn="ctr"/>
            <a:r>
              <a:rPr lang="en-US" sz="1400" dirty="0">
                <a:latin typeface="Arial"/>
                <a:cs typeface="Arial"/>
              </a:rPr>
              <a:t>E-mail: Sarah.Bott01@northumberland.gov.uk  </a:t>
            </a:r>
          </a:p>
          <a:p>
            <a:pPr algn="ctr"/>
            <a:endParaRPr lang="en-US" sz="1400">
              <a:latin typeface="Arial"/>
              <a:cs typeface="Arial"/>
            </a:endParaRPr>
          </a:p>
          <a:p>
            <a:pPr algn="ctr"/>
            <a:r>
              <a:rPr lang="en-US" sz="1400" dirty="0">
                <a:latin typeface="Arial"/>
                <a:cs typeface="Arial"/>
              </a:rPr>
              <a:t>Portage Lead: Linda Barker  </a:t>
            </a:r>
          </a:p>
          <a:p>
            <a:pPr algn="ctr"/>
            <a:r>
              <a:rPr lang="en-US" sz="1400" dirty="0">
                <a:latin typeface="Arial"/>
                <a:cs typeface="Arial"/>
              </a:rPr>
              <a:t>Email: Linda.Barker@northumberland.gov.uk  </a:t>
            </a:r>
          </a:p>
          <a:p>
            <a:pPr algn="ctr"/>
            <a:endParaRPr lang="en-US" sz="1400" dirty="0">
              <a:latin typeface="Arial"/>
              <a:cs typeface="Arial"/>
            </a:endParaRPr>
          </a:p>
          <a:p>
            <a:pPr algn="ctr"/>
            <a:r>
              <a:rPr lang="en-US" sz="1550" dirty="0">
                <a:latin typeface="Arial"/>
                <a:cs typeface="Arial"/>
              </a:rPr>
              <a:t>If you need this information in Large Print, Braille, Audio or in another format or language please contact us: </a:t>
            </a:r>
          </a:p>
          <a:p>
            <a:pPr algn="ctr"/>
            <a:endParaRPr lang="en-US" dirty="0"/>
          </a:p>
          <a:p>
            <a:pPr algn="ctr"/>
            <a:r>
              <a:rPr lang="en-US" sz="1550" dirty="0">
                <a:latin typeface="Arial"/>
                <a:cs typeface="Arial"/>
              </a:rPr>
              <a:t>Telephone: 0345 600 6400 </a:t>
            </a:r>
          </a:p>
          <a:p>
            <a:pPr algn="ctr"/>
            <a:endParaRPr lang="en-US" dirty="0"/>
          </a:p>
          <a:p>
            <a:pPr algn="ctr"/>
            <a:r>
              <a:rPr lang="en-US" sz="1550" dirty="0" err="1">
                <a:latin typeface="Arial"/>
                <a:cs typeface="Arial"/>
              </a:rPr>
              <a:t>Typetalk</a:t>
            </a:r>
            <a:r>
              <a:rPr lang="en-US" sz="1550" dirty="0">
                <a:latin typeface="Arial"/>
                <a:cs typeface="Arial"/>
              </a:rPr>
              <a:t>: 018001 0845 600 6400  </a:t>
            </a:r>
          </a:p>
        </p:txBody>
      </p:sp>
      <p:pic>
        <p:nvPicPr>
          <p:cNvPr id="3" name="Picture 3" descr="A picture containing text&#10;&#10;Description automatically generated">
            <a:extLst>
              <a:ext uri="{FF2B5EF4-FFF2-40B4-BE49-F238E27FC236}">
                <a16:creationId xmlns:a16="http://schemas.microsoft.com/office/drawing/2014/main" id="{5CBB1A1B-19C2-40FD-B397-CB0C71C78C34}"/>
              </a:ext>
            </a:extLst>
          </p:cNvPr>
          <p:cNvPicPr>
            <a:picLocks noChangeAspect="1"/>
          </p:cNvPicPr>
          <p:nvPr/>
        </p:nvPicPr>
        <p:blipFill>
          <a:blip r:embed="rId2"/>
          <a:stretch>
            <a:fillRect/>
          </a:stretch>
        </p:blipFill>
        <p:spPr>
          <a:xfrm>
            <a:off x="7434943" y="180017"/>
            <a:ext cx="2743200" cy="1162515"/>
          </a:xfrm>
          <a:prstGeom prst="rect">
            <a:avLst/>
          </a:prstGeom>
        </p:spPr>
      </p:pic>
      <p:sp>
        <p:nvSpPr>
          <p:cNvPr id="4" name="TextBox 3">
            <a:extLst>
              <a:ext uri="{FF2B5EF4-FFF2-40B4-BE49-F238E27FC236}">
                <a16:creationId xmlns:a16="http://schemas.microsoft.com/office/drawing/2014/main" id="{84BE497E-0BDC-4151-B14C-D6D377650201}"/>
              </a:ext>
            </a:extLst>
          </p:cNvPr>
          <p:cNvSpPr txBox="1"/>
          <p:nvPr/>
        </p:nvSpPr>
        <p:spPr>
          <a:xfrm>
            <a:off x="6777083" y="1542143"/>
            <a:ext cx="429768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a:latin typeface="Arial"/>
                <a:cs typeface="Arial"/>
              </a:rPr>
              <a:t>Northumberland Portage Service</a:t>
            </a:r>
            <a:r>
              <a:rPr lang="en-US" sz="3000">
                <a:latin typeface="Arial"/>
                <a:cs typeface="Arial"/>
              </a:rPr>
              <a:t> </a:t>
            </a:r>
          </a:p>
        </p:txBody>
      </p:sp>
      <p:pic>
        <p:nvPicPr>
          <p:cNvPr id="5" name="Picture 5" descr="Logo, company name&#10;&#10;Description automatically generated">
            <a:extLst>
              <a:ext uri="{FF2B5EF4-FFF2-40B4-BE49-F238E27FC236}">
                <a16:creationId xmlns:a16="http://schemas.microsoft.com/office/drawing/2014/main" id="{6B7F9F3C-8C31-4EB6-A5F8-C45223F8A936}"/>
              </a:ext>
            </a:extLst>
          </p:cNvPr>
          <p:cNvPicPr>
            <a:picLocks noChangeAspect="1"/>
          </p:cNvPicPr>
          <p:nvPr/>
        </p:nvPicPr>
        <p:blipFill>
          <a:blip r:embed="rId3"/>
          <a:stretch>
            <a:fillRect/>
          </a:stretch>
        </p:blipFill>
        <p:spPr>
          <a:xfrm>
            <a:off x="7692662" y="3346359"/>
            <a:ext cx="2571750" cy="3105150"/>
          </a:xfrm>
          <a:prstGeom prst="rect">
            <a:avLst/>
          </a:prstGeom>
        </p:spPr>
      </p:pic>
      <p:sp>
        <p:nvSpPr>
          <p:cNvPr id="6" name="TextBox 5">
            <a:extLst>
              <a:ext uri="{FF2B5EF4-FFF2-40B4-BE49-F238E27FC236}">
                <a16:creationId xmlns:a16="http://schemas.microsoft.com/office/drawing/2014/main" id="{35071EDC-BF23-4327-BD30-21A904EF068C}"/>
              </a:ext>
            </a:extLst>
          </p:cNvPr>
          <p:cNvSpPr txBox="1"/>
          <p:nvPr/>
        </p:nvSpPr>
        <p:spPr>
          <a:xfrm>
            <a:off x="7603671" y="271852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a:latin typeface="Arial"/>
                <a:cs typeface="Arial"/>
              </a:rPr>
              <a:t>Welcome to Portage</a:t>
            </a:r>
            <a:r>
              <a:rPr lang="en-US" sz="2000">
                <a:latin typeface="Arial"/>
                <a:cs typeface="Arial"/>
              </a:rPr>
              <a:t> </a:t>
            </a:r>
          </a:p>
        </p:txBody>
      </p:sp>
    </p:spTree>
    <p:extLst>
      <p:ext uri="{BB962C8B-B14F-4D97-AF65-F5344CB8AC3E}">
        <p14:creationId xmlns:p14="http://schemas.microsoft.com/office/powerpoint/2010/main" val="3349902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C266E51CBBD40439C4FD76F4B4024F5" ma:contentTypeVersion="22" ma:contentTypeDescription="Create a new document." ma:contentTypeScope="" ma:versionID="6220b278006dd6c56640a19343b43573">
  <xsd:schema xmlns:xsd="http://www.w3.org/2001/XMLSchema" xmlns:xs="http://www.w3.org/2001/XMLSchema" xmlns:p="http://schemas.microsoft.com/office/2006/metadata/properties" xmlns:ns1="http://schemas.microsoft.com/sharepoint/v3" xmlns:ns2="a73c4f44-59d3-4782-ad57-7cd8d77cc50e" xmlns:ns3="1eac8f90-48c2-42e8-9dfc-4d9bdbc9af90" targetNamespace="http://schemas.microsoft.com/office/2006/metadata/properties" ma:root="true" ma:fieldsID="cd0b7ff631f612008dabeed432e82346" ns1:_="" ns2:_="" ns3:_="">
    <xsd:import namespace="http://schemas.microsoft.com/sharepoint/v3"/>
    <xsd:import namespace="a73c4f44-59d3-4782-ad57-7cd8d77cc50e"/>
    <xsd:import namespace="1eac8f90-48c2-42e8-9dfc-4d9bdbc9af90"/>
    <xsd:element name="properties">
      <xsd:complexType>
        <xsd:sequence>
          <xsd:element name="documentManagement">
            <xsd:complexType>
              <xsd:all>
                <xsd:element ref="ns2:SharedWithUsers" minOccurs="0"/>
                <xsd:element ref="ns2:SharedWithDetails" minOccurs="0"/>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c4f44-59d3-4782-ad57-7cd8d77cc50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1410fdb7-4df3-40f8-9123-0f2ee0307795}" ma:internalName="TaxCatchAll" ma:showField="CatchAllData" ma:web="a73c4f44-59d3-4782-ad57-7cd8d77cc5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ac8f90-48c2-42e8-9dfc-4d9bdbc9af9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d842b64-b1f6-4448-b00e-e644affff43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73c4f44-59d3-4782-ad57-7cd8d77cc50e">CVV74AVZMEQS-585418955-16554</_dlc_DocId>
    <_dlc_DocIdUrl xmlns="a73c4f44-59d3-4782-ad57-7cd8d77cc50e">
      <Url>https://northumberland365.sharepoint.com/sites/ED-PortageTeam/_layouts/15/DocIdRedir.aspx?ID=CVV74AVZMEQS-585418955-16554</Url>
      <Description>CVV74AVZMEQS-585418955-16554</Description>
    </_dlc_DocIdUrl>
    <SharedWithUsers xmlns="a73c4f44-59d3-4782-ad57-7cd8d77cc50e">
      <UserInfo>
        <DisplayName>Lynne Lowes</DisplayName>
        <AccountId>328</AccountId>
        <AccountType/>
      </UserInfo>
      <UserInfo>
        <DisplayName>Sarah Bott</DisplayName>
        <AccountId>151</AccountId>
        <AccountType/>
      </UserInfo>
    </SharedWithUsers>
    <TaxCatchAll xmlns="a73c4f44-59d3-4782-ad57-7cd8d77cc50e" xsi:nil="true"/>
    <lcf76f155ced4ddcb4097134ff3c332f xmlns="1eac8f90-48c2-42e8-9dfc-4d9bdbc9af90">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DD2619-C3D7-45B1-877F-BF6A491A88A9}">
  <ds:schemaRefs>
    <ds:schemaRef ds:uri="http://schemas.microsoft.com/sharepoint/events"/>
  </ds:schemaRefs>
</ds:datastoreItem>
</file>

<file path=customXml/itemProps2.xml><?xml version="1.0" encoding="utf-8"?>
<ds:datastoreItem xmlns:ds="http://schemas.openxmlformats.org/officeDocument/2006/customXml" ds:itemID="{15E5EFCC-942C-450B-A1F6-99AF9C26D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3c4f44-59d3-4782-ad57-7cd8d77cc50e"/>
    <ds:schemaRef ds:uri="1eac8f90-48c2-42e8-9dfc-4d9bdbc9af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B535B0-3D57-47DA-9437-15D28BBFD368}">
  <ds:schemaRefs>
    <ds:schemaRef ds:uri="http://schemas.microsoft.com/office/2006/metadata/properties"/>
    <ds:schemaRef ds:uri="http://schemas.microsoft.com/office/infopath/2007/PartnerControls"/>
    <ds:schemaRef ds:uri="http://schemas.microsoft.com/sharepoint/v3"/>
    <ds:schemaRef ds:uri="a73c4f44-59d3-4782-ad57-7cd8d77cc50e"/>
    <ds:schemaRef ds:uri="1eac8f90-48c2-42e8-9dfc-4d9bdbc9af90"/>
  </ds:schemaRefs>
</ds:datastoreItem>
</file>

<file path=customXml/itemProps4.xml><?xml version="1.0" encoding="utf-8"?>
<ds:datastoreItem xmlns:ds="http://schemas.openxmlformats.org/officeDocument/2006/customXml" ds:itemID="{E09CFFB6-E2D7-4CD6-89FA-8B928A12A1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374</cp:revision>
  <dcterms:created xsi:type="dcterms:W3CDTF">2020-10-21T10:17:00Z</dcterms:created>
  <dcterms:modified xsi:type="dcterms:W3CDTF">2022-12-14T10:05:10Z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0x0101005C266E51CBBD40439C4FD76F4B4024F5</vt:lpwstr>
  </property>
  <property fmtid="{D5CDD505-2E9C-101B-9397-08002B2CF9AE}" pid="3" name="_dlc_DocIdItemGuid">
    <vt:lpwstr>57a7c295-c517-4cba-b4cb-3a96a5dd60a5</vt:lpwstr>
  </property>
</Properties>
</file>