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5"/>
  </p:sldMasterIdLst>
  <p:sldIdLst>
    <p:sldId id="256" r:id="rId6"/>
    <p:sldId id="257" r:id="rId7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4982CE-CC80-C582-C622-57E0F2BFA07D}" v="211" dt="2020-12-17T12:25:12.973"/>
    <p1510:client id="{51CF6794-84FA-B12C-F16A-1B927CC6C9D2}" v="6" dt="2020-12-18T10:01:52.029"/>
    <p1510:client id="{71B44A3F-6F51-D284-172A-43E616AE97DF}" v="36" dt="2021-07-19T10:02:11.797"/>
    <p1510:client id="{72478C50-44A8-4E5A-B796-1905556C907C}" v="1" dt="2020-12-17T12:01:20.375"/>
    <p1510:client id="{8C7DD09D-8C7E-581A-3D5E-ED2C10F7B622}" v="82" dt="2020-12-18T09:12:27.159"/>
    <p1510:client id="{8D429F15-52CF-7266-CF4F-186561E1BFB5}" v="87" dt="2020-12-18T09:36:11.856"/>
    <p1510:client id="{8F0C0F8F-F61C-F645-A391-9EFB855792F7}" v="1" dt="2020-12-18T09:15:30.281"/>
    <p1510:client id="{D910B252-D658-8CBD-53C2-38A5CDF21EF8}" v="12" dt="2021-04-09T11:26:40.702"/>
    <p1510:client id="{F40A90B7-E375-A198-08EF-FC7450DC9F6C}" v="34" dt="2021-02-10T15:34:13.7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54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952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124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919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882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783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752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276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156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744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251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768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rtage.org.uk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C2D8FF-F8E1-44AA-8A02-AA427800E76A}"/>
              </a:ext>
            </a:extLst>
          </p:cNvPr>
          <p:cNvSpPr txBox="1"/>
          <p:nvPr/>
        </p:nvSpPr>
        <p:spPr>
          <a:xfrm>
            <a:off x="560615" y="3200399"/>
            <a:ext cx="300627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>
              <a:cs typeface="Calibri"/>
            </a:endParaRPr>
          </a:p>
        </p:txBody>
      </p:sp>
      <p:pic>
        <p:nvPicPr>
          <p:cNvPr id="5" name="Picture 5" descr="A picture containing sitting, monitor, table, computer&#10;&#10;Description automatically generated">
            <a:extLst>
              <a:ext uri="{FF2B5EF4-FFF2-40B4-BE49-F238E27FC236}">
                <a16:creationId xmlns:a16="http://schemas.microsoft.com/office/drawing/2014/main" id="{0389275B-9669-4128-A5ED-BA1D392BF5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2926" y="382133"/>
            <a:ext cx="1933575" cy="523875"/>
          </a:xfrm>
          <a:prstGeom prst="rect">
            <a:avLst/>
          </a:prstGeom>
        </p:spPr>
      </p:pic>
      <p:pic>
        <p:nvPicPr>
          <p:cNvPr id="6" name="Picture 6" descr="A picture containing sitting, monitor, table, computer&#10;&#10;Description automatically generated">
            <a:extLst>
              <a:ext uri="{FF2B5EF4-FFF2-40B4-BE49-F238E27FC236}">
                <a16:creationId xmlns:a16="http://schemas.microsoft.com/office/drawing/2014/main" id="{077DB9AE-43E6-41EF-99EB-5713762B98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6212" y="382134"/>
            <a:ext cx="1933575" cy="523875"/>
          </a:xfrm>
          <a:prstGeom prst="rect">
            <a:avLst/>
          </a:prstGeom>
        </p:spPr>
      </p:pic>
      <p:pic>
        <p:nvPicPr>
          <p:cNvPr id="7" name="Picture 7" descr="A picture containing sitting, monitor, table, computer&#10;&#10;Description automatically generated">
            <a:extLst>
              <a:ext uri="{FF2B5EF4-FFF2-40B4-BE49-F238E27FC236}">
                <a16:creationId xmlns:a16="http://schemas.microsoft.com/office/drawing/2014/main" id="{550E48F9-F564-44A2-A960-3D12F9915E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0641" y="382133"/>
            <a:ext cx="1933575" cy="5238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29DE6C-3520-4554-ABDD-04C57900C89F}"/>
              </a:ext>
            </a:extLst>
          </p:cNvPr>
          <p:cNvSpPr txBox="1"/>
          <p:nvPr/>
        </p:nvSpPr>
        <p:spPr>
          <a:xfrm>
            <a:off x="1240971" y="932543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/>
                <a:cs typeface="Arial"/>
              </a:rPr>
              <a:t>What is Portage? </a:t>
            </a:r>
            <a:endParaRPr lang="en-US"/>
          </a:p>
        </p:txBody>
      </p:sp>
      <p:pic>
        <p:nvPicPr>
          <p:cNvPr id="9" name="Picture 9" descr="A picture containing table, small, sitting, person&#10;&#10;Description automatically generated">
            <a:extLst>
              <a:ext uri="{FF2B5EF4-FFF2-40B4-BE49-F238E27FC236}">
                <a16:creationId xmlns:a16="http://schemas.microsoft.com/office/drawing/2014/main" id="{76D08723-F8DB-4963-83B4-26908A7C78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118" y="2352127"/>
            <a:ext cx="2143125" cy="21431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1300196-8EA2-4803-807A-FFCD408F6486}"/>
              </a:ext>
            </a:extLst>
          </p:cNvPr>
          <p:cNvSpPr txBox="1"/>
          <p:nvPr/>
        </p:nvSpPr>
        <p:spPr>
          <a:xfrm>
            <a:off x="728547" y="1397620"/>
            <a:ext cx="3144335" cy="115416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latin typeface="Arial"/>
                <a:cs typeface="Arial"/>
              </a:rPr>
              <a:t>Portage is a preschool teaching service for children with SEND. It enables parents and </a:t>
            </a:r>
            <a:r>
              <a:rPr lang="en-US" sz="1200" dirty="0" err="1">
                <a:latin typeface="Arial"/>
                <a:cs typeface="Arial"/>
              </a:rPr>
              <a:t>carers</a:t>
            </a:r>
            <a:r>
              <a:rPr lang="en-US" sz="1200" dirty="0">
                <a:latin typeface="Arial"/>
                <a:cs typeface="Arial"/>
              </a:rPr>
              <a:t> to support their child's learning.  </a:t>
            </a:r>
          </a:p>
          <a:p>
            <a:endParaRPr lang="en-US" sz="1100">
              <a:latin typeface="Arial"/>
              <a:cs typeface="Arial"/>
            </a:endParaRPr>
          </a:p>
          <a:p>
            <a:endParaRPr lang="en-US" sz="1100">
              <a:latin typeface="Arial"/>
              <a:cs typeface="Arial"/>
            </a:endParaRPr>
          </a:p>
          <a:p>
            <a:endParaRPr lang="en-US" sz="1100">
              <a:latin typeface="Arial"/>
              <a:cs typeface="Arial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BEC021-1B21-45A5-A624-DEA498879A38}"/>
              </a:ext>
            </a:extLst>
          </p:cNvPr>
          <p:cNvSpPr txBox="1"/>
          <p:nvPr/>
        </p:nvSpPr>
        <p:spPr>
          <a:xfrm>
            <a:off x="727662" y="4689000"/>
            <a:ext cx="2966224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Arial"/>
                <a:cs typeface="Arial"/>
              </a:rPr>
              <a:t>The Northumberland Portage Team has a wide range of experience supporting children and their families.  </a:t>
            </a:r>
          </a:p>
          <a:p>
            <a:endParaRPr lang="en-US" sz="1200">
              <a:latin typeface="Arial"/>
              <a:cs typeface="Arial"/>
            </a:endParaRPr>
          </a:p>
          <a:p>
            <a:r>
              <a:rPr lang="en-US" sz="1200">
                <a:latin typeface="Arial"/>
                <a:cs typeface="Arial"/>
              </a:rPr>
              <a:t>The service is registered with the National Portage Association. Each Home Visitor is trained and qualified to carry out ‘Portage’ and deliver training to parents/</a:t>
            </a:r>
            <a:r>
              <a:rPr lang="en-US" sz="1200" err="1">
                <a:latin typeface="Arial"/>
                <a:cs typeface="Arial"/>
              </a:rPr>
              <a:t>carers</a:t>
            </a:r>
            <a:r>
              <a:rPr lang="en-US" sz="1200">
                <a:latin typeface="Arial"/>
                <a:cs typeface="Arial"/>
              </a:rPr>
              <a:t> and professionals.  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C4D5CBD-8E07-4260-A65F-F1942864A0E0}"/>
              </a:ext>
            </a:extLst>
          </p:cNvPr>
          <p:cNvSpPr txBox="1"/>
          <p:nvPr/>
        </p:nvSpPr>
        <p:spPr>
          <a:xfrm>
            <a:off x="4966010" y="932985"/>
            <a:ext cx="2743200" cy="40626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Arial"/>
                <a:cs typeface="Arial"/>
              </a:rPr>
              <a:t>How Portage Works </a:t>
            </a:r>
          </a:p>
          <a:p>
            <a:r>
              <a:rPr lang="en-US" sz="1200">
                <a:latin typeface="Arial"/>
                <a:cs typeface="Arial"/>
              </a:rPr>
              <a:t>A Portage Home Visitor will visit the family home as agreed on a fortnightly/monthly/or weekly short-term basis. Together parents, carers and Home Visitors will plan activities to encourage and promote their child's learning and skills.  </a:t>
            </a:r>
          </a:p>
          <a:p>
            <a:endParaRPr lang="en-US" sz="1200">
              <a:latin typeface="Arial"/>
              <a:cs typeface="Arial"/>
            </a:endParaRPr>
          </a:p>
          <a:p>
            <a:r>
              <a:rPr lang="en-US" sz="1200">
                <a:latin typeface="Arial"/>
                <a:cs typeface="Arial"/>
              </a:rPr>
              <a:t>If there are other services already working with your child, then your Portage Home Visitor will:  </a:t>
            </a:r>
          </a:p>
          <a:p>
            <a:endParaRPr lang="en-US" sz="1200">
              <a:latin typeface="Arial"/>
              <a:cs typeface="Arial"/>
            </a:endParaRPr>
          </a:p>
          <a:p>
            <a:pPr>
              <a:buChar char="•"/>
            </a:pPr>
            <a:r>
              <a:rPr lang="en-US" sz="1200">
                <a:latin typeface="Arial"/>
                <a:cs typeface="Arial"/>
              </a:rPr>
              <a:t>Arrange joint home visits   </a:t>
            </a:r>
          </a:p>
          <a:p>
            <a:pPr>
              <a:buChar char="•"/>
            </a:pPr>
            <a:r>
              <a:rPr lang="en-US" sz="1200">
                <a:latin typeface="Arial"/>
                <a:cs typeface="Arial"/>
              </a:rPr>
              <a:t>Plan targets which can be combined with those of other professionals   </a:t>
            </a:r>
          </a:p>
          <a:p>
            <a:pPr>
              <a:buChar char="•"/>
            </a:pPr>
            <a:r>
              <a:rPr lang="en-US" sz="1200">
                <a:latin typeface="Arial"/>
                <a:cs typeface="Arial"/>
              </a:rPr>
              <a:t>Keep them up to date with what your child is doing and working towards </a:t>
            </a:r>
          </a:p>
          <a:p>
            <a:endParaRPr lang="en-US"/>
          </a:p>
          <a:p>
            <a:endParaRPr lang="en-US"/>
          </a:p>
        </p:txBody>
      </p:sp>
      <p:pic>
        <p:nvPicPr>
          <p:cNvPr id="13" name="Picture 13" descr="A picture containing brown, table, pink&#10;&#10;Description automatically generated">
            <a:extLst>
              <a:ext uri="{FF2B5EF4-FFF2-40B4-BE49-F238E27FC236}">
                <a16:creationId xmlns:a16="http://schemas.microsoft.com/office/drawing/2014/main" id="{2A2A9B95-3EC8-4DB3-A39A-71A38698C3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0082" y="4556180"/>
            <a:ext cx="676275" cy="9525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6310DDA-A1EB-4B59-8661-E998A1996887}"/>
              </a:ext>
            </a:extLst>
          </p:cNvPr>
          <p:cNvSpPr txBox="1"/>
          <p:nvPr/>
        </p:nvSpPr>
        <p:spPr>
          <a:xfrm>
            <a:off x="4826398" y="5611187"/>
            <a:ext cx="2743200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100">
                <a:solidFill>
                  <a:srgbClr val="4A86E8"/>
                </a:solidFill>
                <a:latin typeface="Arial"/>
                <a:cs typeface="Arial"/>
              </a:rPr>
              <a:t>“</a:t>
            </a:r>
            <a:r>
              <a:rPr lang="en-US" sz="1200">
                <a:solidFill>
                  <a:srgbClr val="4A86E8"/>
                </a:solidFill>
                <a:latin typeface="Arial"/>
                <a:cs typeface="Arial"/>
              </a:rPr>
              <a:t>Portage really gave me the confidence and the knowledge to draw out the very best from my child” [Quote from Parent] 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A9381F2-40C4-4116-A488-81B5F7AD1620}"/>
              </a:ext>
            </a:extLst>
          </p:cNvPr>
          <p:cNvSpPr txBox="1"/>
          <p:nvPr/>
        </p:nvSpPr>
        <p:spPr>
          <a:xfrm>
            <a:off x="8710961" y="905108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/>
                <a:cs typeface="Arial"/>
              </a:rPr>
              <a:t>What Happens During a Home Visit? </a:t>
            </a:r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FDDD6C-248D-4A7D-956C-620577ED4607}"/>
              </a:ext>
            </a:extLst>
          </p:cNvPr>
          <p:cNvSpPr txBox="1"/>
          <p:nvPr/>
        </p:nvSpPr>
        <p:spPr>
          <a:xfrm>
            <a:off x="8602104" y="1610024"/>
            <a:ext cx="2743200" cy="249299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Char char="•"/>
            </a:pPr>
            <a:r>
              <a:rPr lang="en-US" sz="1200">
                <a:latin typeface="Arial"/>
                <a:cs typeface="Arial"/>
              </a:rPr>
              <a:t>The family and the Home Visitor agree a time for fortnightly/monthly visits or weekly short-term assessment  </a:t>
            </a:r>
          </a:p>
          <a:p>
            <a:pPr>
              <a:buChar char="•"/>
            </a:pPr>
            <a:r>
              <a:rPr lang="en-US" sz="1200">
                <a:latin typeface="Arial"/>
                <a:cs typeface="Arial"/>
              </a:rPr>
              <a:t>Following an initial assessment long term goals are agreed with parents/</a:t>
            </a:r>
            <a:r>
              <a:rPr lang="en-US" sz="1200" err="1">
                <a:latin typeface="Arial"/>
                <a:cs typeface="Arial"/>
              </a:rPr>
              <a:t>carers</a:t>
            </a:r>
            <a:r>
              <a:rPr lang="en-US" sz="1200">
                <a:latin typeface="Arial"/>
                <a:cs typeface="Arial"/>
              </a:rPr>
              <a:t>   </a:t>
            </a:r>
          </a:p>
          <a:p>
            <a:pPr>
              <a:buChar char="•"/>
            </a:pPr>
            <a:r>
              <a:rPr lang="en-US" sz="1200">
                <a:latin typeface="Arial"/>
                <a:cs typeface="Arial"/>
              </a:rPr>
              <a:t>Teaching activities based around play are planned and demonstrated by the Home Visitor and carried out between visits by parents/</a:t>
            </a:r>
            <a:r>
              <a:rPr lang="en-US" sz="1200" err="1">
                <a:latin typeface="Arial"/>
                <a:cs typeface="Arial"/>
              </a:rPr>
              <a:t>carers</a:t>
            </a:r>
            <a:r>
              <a:rPr lang="en-US" sz="1200">
                <a:latin typeface="Arial"/>
                <a:cs typeface="Arial"/>
              </a:rPr>
              <a:t>  </a:t>
            </a:r>
          </a:p>
          <a:p>
            <a:pPr>
              <a:buChar char="•"/>
            </a:pPr>
            <a:r>
              <a:rPr lang="en-US" sz="1200">
                <a:latin typeface="Arial"/>
                <a:cs typeface="Arial"/>
              </a:rPr>
              <a:t>Long Term goals are regularly reviewed and celebrated</a:t>
            </a:r>
          </a:p>
        </p:txBody>
      </p:sp>
      <p:pic>
        <p:nvPicPr>
          <p:cNvPr id="17" name="Picture 17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EE4B2113-5EF4-4C20-BA88-B38FCB70D9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21471" y="4213358"/>
            <a:ext cx="1123950" cy="112395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9F092F75-9FBE-4E16-8B53-87875DB5BA0B}"/>
              </a:ext>
            </a:extLst>
          </p:cNvPr>
          <p:cNvSpPr txBox="1"/>
          <p:nvPr/>
        </p:nvSpPr>
        <p:spPr>
          <a:xfrm>
            <a:off x="8766053" y="5303866"/>
            <a:ext cx="2743200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1200">
              <a:latin typeface="Arial"/>
              <a:cs typeface="Arial"/>
            </a:endParaRPr>
          </a:p>
          <a:p>
            <a:r>
              <a:rPr lang="en-US" sz="1200">
                <a:latin typeface="Arial"/>
                <a:cs typeface="Arial"/>
              </a:rPr>
              <a:t>The Portage Home Visitor shares information and supports the child's transition into a preschool setting / school 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36ED49E-265E-40FD-BAC7-B2872CEB06C5}"/>
              </a:ext>
            </a:extLst>
          </p:cNvPr>
          <p:cNvSpPr txBox="1"/>
          <p:nvPr/>
        </p:nvSpPr>
        <p:spPr>
          <a:xfrm>
            <a:off x="486937" y="198863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/>
                <a:cs typeface="Arial"/>
              </a:rPr>
              <a:t>Portage …. 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A29FA09E-FD77-4BA9-A3FD-BD2741DC6D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7885" y="4057422"/>
            <a:ext cx="714375" cy="46672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25706A6-6F60-4845-B1AE-F8856268549C}"/>
              </a:ext>
            </a:extLst>
          </p:cNvPr>
          <p:cNvSpPr txBox="1"/>
          <p:nvPr/>
        </p:nvSpPr>
        <p:spPr>
          <a:xfrm>
            <a:off x="4298043" y="234043"/>
            <a:ext cx="3015342" cy="249299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dirty="0">
                <a:latin typeface="Arial"/>
                <a:cs typeface="Arial"/>
              </a:rPr>
              <a:t>If you would like to make a referral to our service, please contact us at:  </a:t>
            </a:r>
          </a:p>
          <a:p>
            <a:pPr algn="ctr"/>
            <a:r>
              <a:rPr lang="en-US" sz="1200" b="1" dirty="0">
                <a:latin typeface="Arial"/>
                <a:cs typeface="Arial"/>
              </a:rPr>
              <a:t>Northumberland Portage Service </a:t>
            </a:r>
            <a:r>
              <a:rPr lang="en-US" sz="1200" dirty="0">
                <a:latin typeface="Arial"/>
                <a:cs typeface="Arial"/>
              </a:rPr>
              <a:t> </a:t>
            </a:r>
          </a:p>
          <a:p>
            <a:pPr algn="ctr"/>
            <a:r>
              <a:rPr lang="en" sz="1200" dirty="0">
                <a:latin typeface="Arial"/>
                <a:ea typeface="+mn-lt"/>
                <a:cs typeface="+mn-lt"/>
              </a:rPr>
              <a:t>Northumberland Inclusive Education Services</a:t>
            </a:r>
            <a:endParaRPr lang="en-US" sz="1200">
              <a:latin typeface="Arial"/>
              <a:ea typeface="+mn-lt"/>
              <a:cs typeface="+mn-lt"/>
            </a:endParaRPr>
          </a:p>
          <a:p>
            <a:pPr algn="ctr"/>
            <a:r>
              <a:rPr lang="en" sz="1200" dirty="0">
                <a:latin typeface="Arial"/>
                <a:ea typeface="+mn-lt"/>
                <a:cs typeface="+mn-lt"/>
              </a:rPr>
              <a:t>Low Incidence Needs Team (LINT), Portage Service</a:t>
            </a:r>
            <a:endParaRPr lang="en-US" sz="1200">
              <a:latin typeface="Arial"/>
              <a:ea typeface="+mn-lt"/>
              <a:cs typeface="+mn-lt"/>
            </a:endParaRPr>
          </a:p>
          <a:p>
            <a:pPr algn="ctr"/>
            <a:r>
              <a:rPr lang="en" sz="1200" dirty="0">
                <a:latin typeface="Arial"/>
                <a:ea typeface="+mn-lt"/>
                <a:cs typeface="+mn-lt"/>
              </a:rPr>
              <a:t>Riverside Centre, Armstrong Way</a:t>
            </a:r>
            <a:endParaRPr lang="en-US" sz="1200">
              <a:latin typeface="Arial"/>
              <a:ea typeface="+mn-lt"/>
              <a:cs typeface="+mn-lt"/>
            </a:endParaRPr>
          </a:p>
          <a:p>
            <a:pPr algn="ctr"/>
            <a:r>
              <a:rPr lang="en" sz="1200" dirty="0" err="1">
                <a:latin typeface="Arial"/>
                <a:ea typeface="+mn-lt"/>
                <a:cs typeface="+mn-lt"/>
              </a:rPr>
              <a:t>Ashington</a:t>
            </a:r>
            <a:r>
              <a:rPr lang="en" sz="1200" dirty="0">
                <a:latin typeface="Arial"/>
                <a:ea typeface="+mn-lt"/>
                <a:cs typeface="+mn-lt"/>
              </a:rPr>
              <a:t>, Northumberland, NE63 0YD</a:t>
            </a:r>
            <a:endParaRPr lang="en-US" sz="1200">
              <a:latin typeface="Arial"/>
              <a:ea typeface="+mn-lt"/>
              <a:cs typeface="+mn-lt"/>
            </a:endParaRPr>
          </a:p>
          <a:p>
            <a:pPr algn="ctr"/>
            <a:endParaRPr lang="en-US" sz="1200" dirty="0">
              <a:latin typeface="Arial"/>
              <a:cs typeface="Arial"/>
            </a:endParaRPr>
          </a:p>
          <a:p>
            <a:pPr algn="ctr"/>
            <a:r>
              <a:rPr lang="en-US" sz="1200" dirty="0">
                <a:latin typeface="Arial"/>
                <a:cs typeface="Arial"/>
              </a:rPr>
              <a:t>Phone: 01670 622741/07966774425 </a:t>
            </a:r>
          </a:p>
          <a:p>
            <a:pPr algn="ctr"/>
            <a:r>
              <a:rPr lang="en-US" sz="1200" dirty="0">
                <a:latin typeface="Arial"/>
                <a:cs typeface="Arial"/>
              </a:rPr>
              <a:t>Admin: Sarah Bott, Sarah.Bott01@northumberland.gov.uk  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BEEC97-8B9C-46AD-882D-00FC87A07115}"/>
              </a:ext>
            </a:extLst>
          </p:cNvPr>
          <p:cNvSpPr txBox="1"/>
          <p:nvPr/>
        </p:nvSpPr>
        <p:spPr>
          <a:xfrm>
            <a:off x="4379686" y="2665186"/>
            <a:ext cx="3078843" cy="86177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latin typeface="Arial"/>
                <a:cs typeface="Arial"/>
              </a:rPr>
              <a:t>Portage Lead: Linda Barker Linda.Barker@northumberland.gov.uk or complete an online referral form at: www.northumberland.gov.uk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17A316-D11F-48F9-95EA-00194D9FD1C2}"/>
              </a:ext>
            </a:extLst>
          </p:cNvPr>
          <p:cNvSpPr txBox="1"/>
          <p:nvPr/>
        </p:nvSpPr>
        <p:spPr>
          <a:xfrm>
            <a:off x="4379687" y="3590472"/>
            <a:ext cx="3251198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100">
                <a:latin typeface="Arial"/>
                <a:cs typeface="Arial"/>
              </a:rPr>
              <a:t>F</a:t>
            </a:r>
            <a:r>
              <a:rPr lang="en-US" sz="1200">
                <a:latin typeface="Arial"/>
                <a:cs typeface="Arial"/>
              </a:rPr>
              <a:t>or more information regarding Portage visit:</a:t>
            </a:r>
            <a:endParaRPr lang="en-US" sz="12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83E8C9C-CC26-4FD8-9828-4C75FB1B762D}"/>
              </a:ext>
            </a:extLst>
          </p:cNvPr>
          <p:cNvSpPr txBox="1"/>
          <p:nvPr/>
        </p:nvSpPr>
        <p:spPr>
          <a:xfrm>
            <a:off x="5150757" y="4089400"/>
            <a:ext cx="2743200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100">
                <a:latin typeface="Arial"/>
                <a:cs typeface="Arial"/>
              </a:rPr>
              <a:t> </a:t>
            </a:r>
            <a:r>
              <a:rPr lang="en-US" sz="1100" u="sng">
                <a:solidFill>
                  <a:srgbClr val="1155CC"/>
                </a:solidFill>
                <a:latin typeface="Arial"/>
                <a:cs typeface="Arial"/>
                <a:hlinkClick r:id="rId3"/>
              </a:rPr>
              <a:t>www.portage.org.uk</a:t>
            </a:r>
            <a:r>
              <a:rPr lang="en-US" sz="1100">
                <a:latin typeface="Arial"/>
                <a:cs typeface="Arial"/>
              </a:rPr>
              <a:t> 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DE3E02-A53D-4AA2-B494-10A17747699D}"/>
              </a:ext>
            </a:extLst>
          </p:cNvPr>
          <p:cNvSpPr txBox="1"/>
          <p:nvPr/>
        </p:nvSpPr>
        <p:spPr>
          <a:xfrm>
            <a:off x="4379686" y="4660900"/>
            <a:ext cx="3106056" cy="17697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Arial"/>
                <a:cs typeface="Arial"/>
              </a:rPr>
              <a:t>If you need this information in Large Print, Braille, Audio or in another format or language please contact us:  </a:t>
            </a:r>
          </a:p>
          <a:p>
            <a:r>
              <a:rPr lang="en-US" sz="1400">
                <a:latin typeface="Arial"/>
                <a:cs typeface="Arial"/>
              </a:rPr>
              <a:t>Telephone: 0345 600 6400  </a:t>
            </a:r>
          </a:p>
          <a:p>
            <a:r>
              <a:rPr lang="en-US" sz="1400">
                <a:latin typeface="Arial"/>
                <a:cs typeface="Arial"/>
              </a:rPr>
              <a:t>Typetalk: 018001 0845 600 6400  </a:t>
            </a:r>
          </a:p>
          <a:p>
            <a:r>
              <a:rPr lang="en-US" sz="1400">
                <a:latin typeface="Arial"/>
                <a:cs typeface="Arial"/>
              </a:rPr>
              <a:t>Email:</a:t>
            </a:r>
            <a:r>
              <a:rPr lang="en-US" sz="1100">
                <a:latin typeface="Arial"/>
                <a:cs typeface="Arial"/>
              </a:rPr>
              <a:t>contactcentre@northumberland.gov.uk </a:t>
            </a:r>
          </a:p>
        </p:txBody>
      </p:sp>
      <p:pic>
        <p:nvPicPr>
          <p:cNvPr id="10" name="Picture 10" descr="A picture containing text&#10;&#10;Description automatically generated">
            <a:extLst>
              <a:ext uri="{FF2B5EF4-FFF2-40B4-BE49-F238E27FC236}">
                <a16:creationId xmlns:a16="http://schemas.microsoft.com/office/drawing/2014/main" id="{0FED21B8-5DEE-423D-A377-E97FF22670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43043" y="117243"/>
            <a:ext cx="2743200" cy="116251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1BD15EC-D4C2-42D9-81C7-B852206D8FC6}"/>
              </a:ext>
            </a:extLst>
          </p:cNvPr>
          <p:cNvSpPr txBox="1"/>
          <p:nvPr/>
        </p:nvSpPr>
        <p:spPr>
          <a:xfrm>
            <a:off x="8888186" y="1250043"/>
            <a:ext cx="2743200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>
                <a:latin typeface="Arial"/>
                <a:cs typeface="Arial"/>
              </a:rPr>
              <a:t>Northumberland Portage Service</a:t>
            </a:r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6AC0D1D-C4D6-4DAB-9536-94410E6D5DBE}"/>
              </a:ext>
            </a:extLst>
          </p:cNvPr>
          <p:cNvSpPr txBox="1"/>
          <p:nvPr/>
        </p:nvSpPr>
        <p:spPr>
          <a:xfrm>
            <a:off x="8770257" y="2302329"/>
            <a:ext cx="2743200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latin typeface="Arial"/>
                <a:cs typeface="Arial"/>
              </a:rPr>
              <a:t>A Preschool Teaching Service for Children with SEND </a:t>
            </a:r>
          </a:p>
          <a:p>
            <a:pPr algn="ctr"/>
            <a:r>
              <a:rPr lang="en-US" dirty="0">
                <a:latin typeface="Arial"/>
                <a:cs typeface="Arial"/>
              </a:rPr>
              <a:t>  </a:t>
            </a:r>
          </a:p>
          <a:p>
            <a:pPr algn="ctr"/>
            <a:r>
              <a:rPr lang="en-US" dirty="0">
                <a:latin typeface="Arial"/>
                <a:cs typeface="Arial"/>
              </a:rPr>
              <a:t>Information Leaflet for Parents </a:t>
            </a:r>
          </a:p>
        </p:txBody>
      </p:sp>
      <p:pic>
        <p:nvPicPr>
          <p:cNvPr id="13" name="Picture 13" descr="A close up of a logo&#10;&#10;Description automatically generated">
            <a:extLst>
              <a:ext uri="{FF2B5EF4-FFF2-40B4-BE49-F238E27FC236}">
                <a16:creationId xmlns:a16="http://schemas.microsoft.com/office/drawing/2014/main" id="{5862A5AC-4639-4A49-832C-EFAE63ED38D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05031" y="4252458"/>
            <a:ext cx="1800225" cy="2181225"/>
          </a:xfrm>
          <a:prstGeom prst="rect">
            <a:avLst/>
          </a:prstGeom>
        </p:spPr>
      </p:pic>
      <p:pic>
        <p:nvPicPr>
          <p:cNvPr id="14" name="Picture 14">
            <a:extLst>
              <a:ext uri="{FF2B5EF4-FFF2-40B4-BE49-F238E27FC236}">
                <a16:creationId xmlns:a16="http://schemas.microsoft.com/office/drawing/2014/main" id="{D289F223-9389-4FEC-BD27-7B0792A98B3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8600" y="981529"/>
            <a:ext cx="1802085" cy="5067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706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266E51CBBD40439C4FD76F4B4024F5" ma:contentTypeVersion="22" ma:contentTypeDescription="Create a new document." ma:contentTypeScope="" ma:versionID="6220b278006dd6c56640a19343b43573">
  <xsd:schema xmlns:xsd="http://www.w3.org/2001/XMLSchema" xmlns:xs="http://www.w3.org/2001/XMLSchema" xmlns:p="http://schemas.microsoft.com/office/2006/metadata/properties" xmlns:ns1="http://schemas.microsoft.com/sharepoint/v3" xmlns:ns2="a73c4f44-59d3-4782-ad57-7cd8d77cc50e" xmlns:ns3="1eac8f90-48c2-42e8-9dfc-4d9bdbc9af90" targetNamespace="http://schemas.microsoft.com/office/2006/metadata/properties" ma:root="true" ma:fieldsID="cd0b7ff631f612008dabeed432e82346" ns1:_="" ns2:_="" ns3:_="">
    <xsd:import namespace="http://schemas.microsoft.com/sharepoint/v3"/>
    <xsd:import namespace="a73c4f44-59d3-4782-ad57-7cd8d77cc50e"/>
    <xsd:import namespace="1eac8f90-48c2-42e8-9dfc-4d9bdbc9af9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1:_ip_UnifiedCompliancePolicyProperties" minOccurs="0"/>
                <xsd:element ref="ns1:_ip_UnifiedCompliancePolicyUIActio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3c4f44-59d3-4782-ad57-7cd8d77cc50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28" nillable="true" ma:displayName="Taxonomy Catch All Column" ma:hidden="true" ma:list="{1410fdb7-4df3-40f8-9123-0f2ee0307795}" ma:internalName="TaxCatchAll" ma:showField="CatchAllData" ma:web="a73c4f44-59d3-4782-ad57-7cd8d77cc5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ac8f90-48c2-42e8-9dfc-4d9bdbc9af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20" nillable="true" ma:displayName="Tags" ma:internalName="MediaServiceAutoTags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4" nillable="true" ma:displayName="Location" ma:internalName="MediaServiceLocation" ma:readOnly="true">
      <xsd:simpleType>
        <xsd:restriction base="dms:Text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7" nillable="true" ma:taxonomy="true" ma:internalName="lcf76f155ced4ddcb4097134ff3c332f" ma:taxonomyFieldName="MediaServiceImageTags" ma:displayName="Image Tags" ma:readOnly="false" ma:fieldId="{5cf76f15-5ced-4ddc-b409-7134ff3c332f}" ma:taxonomyMulti="true" ma:sspId="2d842b64-b1f6-4448-b00e-e644affff43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a73c4f44-59d3-4782-ad57-7cd8d77cc50e">CVV74AVZMEQS-585418955-17452</_dlc_DocId>
    <_dlc_DocIdUrl xmlns="a73c4f44-59d3-4782-ad57-7cd8d77cc50e">
      <Url>https://northumberland365.sharepoint.com/sites/ED-PortageTeam/_layouts/15/DocIdRedir.aspx?ID=CVV74AVZMEQS-585418955-17452</Url>
      <Description>CVV74AVZMEQS-585418955-17452</Description>
    </_dlc_DocIdUrl>
    <_ip_UnifiedCompliancePolicyUIAction xmlns="http://schemas.microsoft.com/sharepoint/v3" xsi:nil="true"/>
    <_ip_UnifiedCompliancePolicyProperties xmlns="http://schemas.microsoft.com/sharepoint/v3" xsi:nil="true"/>
    <SharedWithUsers xmlns="a73c4f44-59d3-4782-ad57-7cd8d77cc50e">
      <UserInfo>
        <DisplayName>Booth Cathy (RTF) NHCT</DisplayName>
        <AccountId>232</AccountId>
        <AccountType/>
      </UserInfo>
      <UserInfo>
        <DisplayName>Lynne McKillup</DisplayName>
        <AccountId>21</AccountId>
        <AccountType/>
      </UserInfo>
      <UserInfo>
        <DisplayName>Valerie Little</DisplayName>
        <AccountId>16</AccountId>
        <AccountType/>
      </UserInfo>
      <UserInfo>
        <DisplayName>Lynne Lowes</DisplayName>
        <AccountId>328</AccountId>
        <AccountType/>
      </UserInfo>
      <UserInfo>
        <DisplayName>Sarah Bott</DisplayName>
        <AccountId>151</AccountId>
        <AccountType/>
      </UserInfo>
    </SharedWithUsers>
    <TaxCatchAll xmlns="a73c4f44-59d3-4782-ad57-7cd8d77cc50e" xsi:nil="true"/>
    <lcf76f155ced4ddcb4097134ff3c332f xmlns="1eac8f90-48c2-42e8-9dfc-4d9bdbc9af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D950C05-C41D-419B-882E-9B652051586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16C4B80-94DD-4E55-9BD0-E9B0066BA706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0B870816-C608-4C32-892E-0D8C48B458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73c4f44-59d3-4782-ad57-7cd8d77cc50e"/>
    <ds:schemaRef ds:uri="1eac8f90-48c2-42e8-9dfc-4d9bdbc9af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05554EB0-971E-4E69-A81F-918B647D5238}">
  <ds:schemaRefs>
    <ds:schemaRef ds:uri="a73c4f44-59d3-4782-ad57-7cd8d77cc50e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1eac8f90-48c2-42e8-9dfc-4d9bdbc9af9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16</cp:revision>
  <dcterms:created xsi:type="dcterms:W3CDTF">2020-12-17T11:59:17Z</dcterms:created>
  <dcterms:modified xsi:type="dcterms:W3CDTF">2022-12-14T10:06:03Z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5608d075-3d48-4ac4-86ac-422121df21d6</vt:lpwstr>
  </property>
  <property fmtid="{D5CDD505-2E9C-101B-9397-08002B2CF9AE}" pid="3" name="ContentTypeId">
    <vt:lpwstr>0x0101005C266E51CBBD40439C4FD76F4B4024F5</vt:lpwstr>
  </property>
</Properties>
</file>